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0" r:id="rId10"/>
    <p:sldId id="264" r:id="rId11"/>
    <p:sldId id="265" r:id="rId12"/>
    <p:sldId id="266" r:id="rId13"/>
    <p:sldId id="267" r:id="rId14"/>
    <p:sldId id="268" r:id="rId15"/>
    <p:sldId id="31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11" r:id="rId24"/>
    <p:sldId id="276" r:id="rId25"/>
    <p:sldId id="312" r:id="rId26"/>
    <p:sldId id="277" r:id="rId27"/>
    <p:sldId id="297" r:id="rId28"/>
    <p:sldId id="298" r:id="rId29"/>
    <p:sldId id="299" r:id="rId30"/>
    <p:sldId id="278" r:id="rId31"/>
    <p:sldId id="305" r:id="rId32"/>
    <p:sldId id="313" r:id="rId33"/>
    <p:sldId id="306" r:id="rId34"/>
    <p:sldId id="307" r:id="rId35"/>
    <p:sldId id="308" r:id="rId36"/>
    <p:sldId id="309" r:id="rId37"/>
    <p:sldId id="279" r:id="rId38"/>
    <p:sldId id="280" r:id="rId39"/>
    <p:sldId id="300" r:id="rId40"/>
    <p:sldId id="301" r:id="rId41"/>
    <p:sldId id="314" r:id="rId42"/>
    <p:sldId id="281" r:id="rId43"/>
    <p:sldId id="282" r:id="rId44"/>
    <p:sldId id="283" r:id="rId45"/>
    <p:sldId id="315" r:id="rId46"/>
    <p:sldId id="284" r:id="rId47"/>
    <p:sldId id="316" r:id="rId48"/>
    <p:sldId id="285" r:id="rId49"/>
    <p:sldId id="302" r:id="rId50"/>
    <p:sldId id="286" r:id="rId51"/>
    <p:sldId id="287" r:id="rId52"/>
    <p:sldId id="317" r:id="rId53"/>
    <p:sldId id="288" r:id="rId54"/>
    <p:sldId id="303" r:id="rId55"/>
    <p:sldId id="289" r:id="rId56"/>
    <p:sldId id="304" r:id="rId57"/>
    <p:sldId id="290" r:id="rId58"/>
    <p:sldId id="291" r:id="rId59"/>
    <p:sldId id="292" r:id="rId60"/>
    <p:sldId id="293" r:id="rId61"/>
    <p:sldId id="294" r:id="rId62"/>
    <p:sldId id="295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82302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3" autoAdjust="0"/>
  </p:normalViewPr>
  <p:slideViewPr>
    <p:cSldViewPr>
      <p:cViewPr>
        <p:scale>
          <a:sx n="80" d="100"/>
          <a:sy n="80" d="100"/>
        </p:scale>
        <p:origin x="-1074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5DBD0-BC39-47B5-BFB9-B803528A94C5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5CEDF-5E2A-4397-93CF-4381258064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70E1-970B-480C-906A-5FE7B7B25D01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0E7-99DB-4DC5-B320-A05C63A30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44798-6EB9-45CC-A7A0-E3193CFA62F8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5222F-621F-4132-A224-A0F31F425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F1E0B-A088-476B-B902-9E9832D36C71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BA270-7C6F-4B10-9B8E-ED63F5D82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C152A-D5E8-4FE7-BCF4-8828C2717E45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0F4FE-0954-41EA-B1B5-682A932A7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A56-1358-45F7-942B-CE46FFACC535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9E82-77A6-4E6E-A00D-20DFB5C81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AD3BA-204E-4726-9A31-94B2428DF02D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8B4F-280D-4973-AF78-DD347103D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F9806-B53C-4BF5-B01E-AAC4574B2941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3F57B-6A19-4FCA-9084-4C5933F49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865B1-05DF-4F66-8696-8E43779D8199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983B-BE26-4BFB-A5F4-6DBB09D3C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411E0-A5CB-40E3-A779-7CBDFD3F223B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A0075-A0B3-4A08-99BB-C93EC2E46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03A56-06F1-4295-BC51-E119139FE634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16F5-6D8C-4B05-884F-5BA54268E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7BF186-95E5-4C35-A847-3FC5DCE3A585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A61E6C-D30F-4589-8213-8FCB1C870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2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8.jpeg"/><Relationship Id="rId7" Type="http://schemas.openxmlformats.org/officeDocument/2006/relationships/image" Target="../media/image201.jpeg"/><Relationship Id="rId12" Type="http://schemas.openxmlformats.org/officeDocument/2006/relationships/image" Target="../media/image16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153.jpeg"/><Relationship Id="rId5" Type="http://schemas.openxmlformats.org/officeDocument/2006/relationships/image" Target="../media/image53.jpeg"/><Relationship Id="rId10" Type="http://schemas.openxmlformats.org/officeDocument/2006/relationships/image" Target="../media/image136.jpeg"/><Relationship Id="rId4" Type="http://schemas.openxmlformats.org/officeDocument/2006/relationships/image" Target="../media/image31.jpeg"/><Relationship Id="rId9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l="-21000" t="16000" r="-1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52736"/>
            <a:ext cx="8846845" cy="11079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/>
        </p:spPr>
        <p:txBody>
          <a:bodyPr wrap="none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cap="all" dirty="0">
                <a:ln w="0">
                  <a:solidFill>
                    <a:schemeClr val="bg1">
                      <a:lumMod val="95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19000" endPos="50000" dist="5000" dir="5400000" sy="-100000" rotWithShape="0"/>
                </a:effectLst>
                <a:latin typeface="+mn-lt"/>
                <a:cs typeface="+mn-cs"/>
              </a:rPr>
              <a:t>Сквозь время и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0063" y="2060575"/>
            <a:ext cx="35702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рамках Года кино в России)</a:t>
            </a:r>
          </a:p>
        </p:txBody>
      </p:sp>
      <p:sp>
        <p:nvSpPr>
          <p:cNvPr id="2052" name="Прямоугольник 4"/>
          <p:cNvSpPr>
            <a:spLocks noChangeArrowheads="1"/>
          </p:cNvSpPr>
          <p:nvPr/>
        </p:nvSpPr>
        <p:spPr bwMode="auto">
          <a:xfrm>
            <a:off x="250825" y="-26988"/>
            <a:ext cx="8569325" cy="7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Белгородский государственный аграрный университет им. В.Я. Горина</a:t>
            </a:r>
            <a:br>
              <a:rPr 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latin typeface="Times New Roman" pitchFamily="18" charset="0"/>
                <a:cs typeface="Times New Roman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0200" y="6524625"/>
            <a:ext cx="11223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Воробьева\Кино и актеры\Картинки для презентации\iphone360_188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72" y="242646"/>
            <a:ext cx="2239828" cy="354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07" name="Picture 3" descr="D:\Воробьева\Кино и актеры\Картинки для презентации\8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16832"/>
            <a:ext cx="235226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8" name="Picture 4" descr="D:\Воробьева\Кино и актеры\Картинки для презентации\yurij-nikulin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01173"/>
            <a:ext cx="2376140" cy="316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63555" y="44624"/>
            <a:ext cx="5806461" cy="121571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3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Юрий   Владимирович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3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Никулин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8625" y="1260475"/>
            <a:ext cx="2735263" cy="101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 defTabSz="720000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декабря 1921</a:t>
            </a:r>
          </a:p>
          <a:p>
            <a:pPr algn="ctr" defTabSz="720000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 defTabSz="720000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августа 1997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2403475"/>
            <a:ext cx="2994025" cy="954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Советский и российский </a:t>
            </a:r>
          </a:p>
          <a:p>
            <a:pPr algn="ctr">
              <a:defRPr/>
            </a:pPr>
            <a:r>
              <a:rPr lang="ru-RU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артист 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цирка</a:t>
            </a:r>
            <a:r>
              <a:rPr lang="ru-RU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, киноактёр, </a:t>
            </a:r>
          </a:p>
          <a:p>
            <a:pPr algn="ctr">
              <a:defRPr/>
            </a:pPr>
            <a:r>
              <a:rPr lang="ru-RU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телеведущий</a:t>
            </a: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0" y="3899758"/>
            <a:ext cx="3059113" cy="291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Юрия Никулина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не принимали </a:t>
            </a: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Московские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театральные 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вузы </a:t>
            </a: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связи с «отсутствием </a:t>
            </a:r>
            <a:endParaRPr lang="ru-RU" sz="2000" b="1" dirty="0" smtClean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актерских  способностей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и подходящих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внешних данных»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9"/>
          <p:cNvSpPr txBox="1">
            <a:spLocks noChangeArrowheads="1"/>
          </p:cNvSpPr>
          <p:nvPr/>
        </p:nvSpPr>
        <p:spPr bwMode="auto">
          <a:xfrm>
            <a:off x="-358775" y="3644900"/>
            <a:ext cx="543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Никулин работал в Московском цирке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ассистентом у популярного клоуна Карандаша.</a:t>
            </a: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0" y="4941888"/>
            <a:ext cx="47513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Там же познакомился с акробатом Михаилом Шуйдиным и с 1950 года работал в дуэте с ним. Этот творческий союз существовал длительное время и имел большой успех у зрителей</a:t>
            </a:r>
          </a:p>
        </p:txBody>
      </p:sp>
      <p:pic>
        <p:nvPicPr>
          <p:cNvPr id="17410" name="Picture 2" descr="D:\Воробьева\Кино и актеры\Картинки для презентации\ef77883b89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49275"/>
            <a:ext cx="2130425" cy="28797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D:\Воробьева\Кино и актеры\Картинки для презентации\1dffda14f7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825" y="549275"/>
            <a:ext cx="2339975" cy="28797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2" name="Picture 4" descr="D:\Воробьева\Кино и актеры\Картинки для презентации\bef89fa6ab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7113" y="3933825"/>
            <a:ext cx="3551237" cy="269081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3" name="Picture 5" descr="D:\Воробьева\Кино и актеры\Картинки для презентации\nikylin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0975" y="549275"/>
            <a:ext cx="3055938" cy="28797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-36513" y="5991225"/>
            <a:ext cx="87296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 eaLnBrk="0" hangingPunct="0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1958 году артист дебютировал в кино, </a:t>
            </a:r>
          </a:p>
          <a:p>
            <a:pPr indent="450850" algn="ctr" eaLnBrk="0" hangingPunct="0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сыграв маленькую роль пиротехника в фильме «Девушка с гитарой»</a:t>
            </a:r>
          </a:p>
        </p:txBody>
      </p:sp>
      <p:pic>
        <p:nvPicPr>
          <p:cNvPr id="16387" name="Picture 3" descr="D:\Воробьева\Кино и актеры\Картинки для презентации\medium_3949e957b8c981a7ebae758e1f0bbbc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176588"/>
            <a:ext cx="3671887" cy="27543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8" name="Picture 4" descr="D:\Воробьева\Кино и актеры\Картинки для презентации\26591102_photo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42888"/>
            <a:ext cx="3671887" cy="27543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9" name="Picture 5" descr="D:\Воробьева\Кино и актеры\Картинки для презентации\059766141cffaaeefb094135734a7fe4.jpg"/>
          <p:cNvPicPr>
            <a:picLocks noChangeAspect="1" noChangeArrowheads="1"/>
          </p:cNvPicPr>
          <p:nvPr/>
        </p:nvPicPr>
        <p:blipFill>
          <a:blip r:embed="rId5" cstate="print"/>
          <a:srcRect l="1434"/>
          <a:stretch>
            <a:fillRect/>
          </a:stretch>
        </p:blipFill>
        <p:spPr bwMode="auto">
          <a:xfrm>
            <a:off x="4643438" y="3141663"/>
            <a:ext cx="3673475" cy="2794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90" name="Picture 6" descr="D:\Воробьева\Кино и актеры\Картинки для презентации\hq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9625" y="260350"/>
            <a:ext cx="3648075" cy="27368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Воробьева\Кино и актеры\Картинки для презентации\1294669233_pes.barbos.i.neobychnyy.kross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28600"/>
            <a:ext cx="3455987" cy="26066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77813" y="2781300"/>
            <a:ext cx="4078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«Пес Барбос и необычный кросс»,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1961 г.</a:t>
            </a:r>
            <a:endParaRPr lang="ru-RU" sz="2000" b="1" i="1">
              <a:solidFill>
                <a:srgbClr val="82302E"/>
              </a:solidFill>
            </a:endParaRPr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5133975" y="2741613"/>
            <a:ext cx="29670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«Самогонщики» , 1961 г.</a:t>
            </a:r>
            <a:endParaRPr lang="ru-RU" sz="2000" b="1" i="1">
              <a:solidFill>
                <a:srgbClr val="82302E"/>
              </a:solidFill>
            </a:endParaRP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323850" y="6238875"/>
            <a:ext cx="41036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«Операция «Ы» и другие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приключения Шурика» , 1965 г.</a:t>
            </a:r>
            <a:endParaRPr lang="ru-RU" sz="2000" b="1" i="1">
              <a:solidFill>
                <a:srgbClr val="82302E"/>
              </a:solidFill>
            </a:endParaRPr>
          </a:p>
        </p:txBody>
      </p:sp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4356100" y="6238875"/>
            <a:ext cx="44656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«Кавказская пленница, или Новые приключения Шурика», 1967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15363" name="Picture 3" descr="D:\Воробьева\Кино и актеры\Картинки для презентации\shotimg41455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07963"/>
            <a:ext cx="3479800" cy="254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4" name="Picture 4" descr="D:\Воробьева\Кино и актеры\Картинки для презентации\bigi51a8e7e6aa8ef.png"/>
          <p:cNvPicPr>
            <a:picLocks noChangeAspect="1" noChangeArrowheads="1"/>
          </p:cNvPicPr>
          <p:nvPr/>
        </p:nvPicPr>
        <p:blipFill>
          <a:blip r:embed="rId5" cstate="print"/>
          <a:srcRect l="12987" r="12987" b="16883"/>
          <a:stretch>
            <a:fillRect/>
          </a:stretch>
        </p:blipFill>
        <p:spPr bwMode="auto">
          <a:xfrm>
            <a:off x="250825" y="3481388"/>
            <a:ext cx="4362450" cy="27559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5" name="Picture 5" descr="D:\Воробьева\Кино и актеры\Картинки для презентации\9507855413511767_9890814f.jpg"/>
          <p:cNvPicPr>
            <a:picLocks noChangeAspect="1" noChangeArrowheads="1"/>
          </p:cNvPicPr>
          <p:nvPr/>
        </p:nvPicPr>
        <p:blipFill>
          <a:blip r:embed="rId6" cstate="print"/>
          <a:srcRect l="1996" r="2220"/>
          <a:stretch>
            <a:fillRect/>
          </a:stretch>
        </p:blipFill>
        <p:spPr bwMode="auto">
          <a:xfrm>
            <a:off x="4845050" y="3500438"/>
            <a:ext cx="3471863" cy="27368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406400" y="2144713"/>
            <a:ext cx="2365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«Неподдающиеся»,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1959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2" name="Picture 2" descr="D:\Воробьева\Кино и актеры\Картинки для презентации\ja22.jpg"/>
          <p:cNvPicPr>
            <a:picLocks noChangeAspect="1" noChangeArrowheads="1"/>
          </p:cNvPicPr>
          <p:nvPr/>
        </p:nvPicPr>
        <p:blipFill>
          <a:blip r:embed="rId3" cstate="print"/>
          <a:srcRect b="5122"/>
          <a:stretch>
            <a:fillRect/>
          </a:stretch>
        </p:blipFill>
        <p:spPr bwMode="auto">
          <a:xfrm>
            <a:off x="298450" y="228600"/>
            <a:ext cx="2644775" cy="1905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877888" y="6092825"/>
            <a:ext cx="2901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«Деловые люди», 1962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14339" name="Picture 3" descr="D:\Воробьева\Кино и актеры\Картинки для презентации\ja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483074"/>
            <a:ext cx="3456384" cy="259228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4" descr="D:\Воробьева\Кино и актеры\Картинки для презентации\original.jpg"/>
          <p:cNvPicPr>
            <a:picLocks noChangeAspect="1" noChangeArrowheads="1"/>
          </p:cNvPicPr>
          <p:nvPr/>
        </p:nvPicPr>
        <p:blipFill>
          <a:blip r:embed="rId5" cstate="print"/>
          <a:srcRect l="18729" r="20920"/>
          <a:stretch>
            <a:fillRect/>
          </a:stretch>
        </p:blipFill>
        <p:spPr bwMode="auto">
          <a:xfrm>
            <a:off x="3203575" y="555625"/>
            <a:ext cx="2527300" cy="20097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7" name="Прямоугольник 6"/>
          <p:cNvSpPr>
            <a:spLocks noChangeArrowheads="1"/>
          </p:cNvSpPr>
          <p:nvPr/>
        </p:nvSpPr>
        <p:spPr bwMode="auto">
          <a:xfrm>
            <a:off x="3027363" y="2576513"/>
            <a:ext cx="2987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«Когда деревья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были большими», 1961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14341" name="Picture 5" descr="D:\Воробьева\Кино и актеры\Картинки для презентации\3079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188913"/>
            <a:ext cx="2592388" cy="194468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9" name="Прямоугольник 8"/>
          <p:cNvSpPr>
            <a:spLocks noChangeArrowheads="1"/>
          </p:cNvSpPr>
          <p:nvPr/>
        </p:nvSpPr>
        <p:spPr bwMode="auto">
          <a:xfrm>
            <a:off x="6011863" y="2144713"/>
            <a:ext cx="27320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«Друг  мой, Колька!..»,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1961 г.</a:t>
            </a:r>
            <a:endParaRPr lang="ru-RU" sz="2000" b="1" i="1">
              <a:solidFill>
                <a:srgbClr val="82302E"/>
              </a:solidFill>
            </a:endParaRPr>
          </a:p>
        </p:txBody>
      </p:sp>
      <p:sp>
        <p:nvSpPr>
          <p:cNvPr id="15370" name="Прямоугольник 9"/>
          <p:cNvSpPr>
            <a:spLocks noChangeArrowheads="1"/>
          </p:cNvSpPr>
          <p:nvPr/>
        </p:nvSpPr>
        <p:spPr bwMode="auto">
          <a:xfrm>
            <a:off x="4932363" y="6092825"/>
            <a:ext cx="3240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«Ко мне, Мухтар!», 1964 г.</a:t>
            </a:r>
          </a:p>
        </p:txBody>
      </p:sp>
      <p:pic>
        <p:nvPicPr>
          <p:cNvPr id="14342" name="Picture 6" descr="D:\Воробьева\Кино и актеры\Картинки для презентации\3-s.jpg"/>
          <p:cNvPicPr>
            <a:picLocks noChangeAspect="1" noChangeArrowheads="1"/>
          </p:cNvPicPr>
          <p:nvPr/>
        </p:nvPicPr>
        <p:blipFill>
          <a:blip r:embed="rId7" cstate="print"/>
          <a:srcRect r="17768"/>
          <a:stretch>
            <a:fillRect/>
          </a:stretch>
        </p:blipFill>
        <p:spPr bwMode="auto">
          <a:xfrm>
            <a:off x="4376481" y="3501008"/>
            <a:ext cx="3795969" cy="258229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1"/>
          <p:cNvSpPr>
            <a:spLocks noChangeArrowheads="1"/>
          </p:cNvSpPr>
          <p:nvPr/>
        </p:nvSpPr>
        <p:spPr bwMode="auto">
          <a:xfrm>
            <a:off x="754063" y="2741613"/>
            <a:ext cx="28813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«Семь стариков и одна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девушка», 1968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4" name="Picture 7" descr="D:\Воробьева\Кино и актеры\Картинки для презентации\p_145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60350"/>
            <a:ext cx="3240087" cy="24304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8" name="Прямоугольник 13"/>
          <p:cNvSpPr>
            <a:spLocks noChangeArrowheads="1"/>
          </p:cNvSpPr>
          <p:nvPr/>
        </p:nvSpPr>
        <p:spPr bwMode="auto">
          <a:xfrm>
            <a:off x="4643438" y="2708275"/>
            <a:ext cx="3662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«Бриллиантовая рука», 1968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14344" name="Picture 8" descr="D:\Воробьева\Кино и актеры\Картинки для презентации\1064-002.jpg"/>
          <p:cNvPicPr>
            <a:picLocks noChangeAspect="1" noChangeArrowheads="1"/>
          </p:cNvPicPr>
          <p:nvPr/>
        </p:nvPicPr>
        <p:blipFill>
          <a:blip r:embed="rId4" cstate="print"/>
          <a:srcRect l="22633" t="5711" r="11789"/>
          <a:stretch>
            <a:fillRect/>
          </a:stretch>
        </p:blipFill>
        <p:spPr bwMode="auto">
          <a:xfrm>
            <a:off x="4595813" y="260350"/>
            <a:ext cx="3648075" cy="24479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90" name="Прямоугольник 15"/>
          <p:cNvSpPr>
            <a:spLocks noChangeArrowheads="1"/>
          </p:cNvSpPr>
          <p:nvPr/>
        </p:nvSpPr>
        <p:spPr bwMode="auto">
          <a:xfrm>
            <a:off x="398463" y="6092825"/>
            <a:ext cx="3741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«Старики-разбойники», 1971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5" name="Picture 9" descr="D:\Воробьева\Кино и актеры\Картинки для презентации\39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549650"/>
            <a:ext cx="3313112" cy="25019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92" name="Прямоугольник 17"/>
          <p:cNvSpPr>
            <a:spLocks noChangeArrowheads="1"/>
          </p:cNvSpPr>
          <p:nvPr/>
        </p:nvSpPr>
        <p:spPr bwMode="auto">
          <a:xfrm>
            <a:off x="5414963" y="6021388"/>
            <a:ext cx="2109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«Чучело», 1983 г.</a:t>
            </a:r>
            <a:endParaRPr lang="ru-RU" sz="2000" b="1" i="1">
              <a:solidFill>
                <a:srgbClr val="82302E"/>
              </a:solidFill>
            </a:endParaRPr>
          </a:p>
        </p:txBody>
      </p:sp>
      <p:pic>
        <p:nvPicPr>
          <p:cNvPr id="14347" name="Picture 11" descr="D:\Воробьева\Кино и актеры\Картинки для презентации\352548.jpg"/>
          <p:cNvPicPr>
            <a:picLocks noChangeAspect="1" noChangeArrowheads="1"/>
          </p:cNvPicPr>
          <p:nvPr/>
        </p:nvPicPr>
        <p:blipFill>
          <a:blip r:embed="rId6" cstate="print"/>
          <a:srcRect l="22390" r="14784"/>
          <a:stretch>
            <a:fillRect/>
          </a:stretch>
        </p:blipFill>
        <p:spPr bwMode="auto">
          <a:xfrm>
            <a:off x="4572000" y="3552825"/>
            <a:ext cx="3671888" cy="24685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88640"/>
            <a:ext cx="617726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Алексей   Владимирович</a:t>
            </a:r>
          </a:p>
          <a:p>
            <a:pPr algn="ctr">
              <a:defRPr/>
            </a:pP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баталов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463" y="1412875"/>
            <a:ext cx="215900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ноября 1928 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11738" y="2205038"/>
            <a:ext cx="3841750" cy="1630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Советский и российский актёр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 и кино,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кинорежиссёр, сценарист,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и общественный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</a:t>
            </a:r>
          </a:p>
        </p:txBody>
      </p:sp>
      <p:pic>
        <p:nvPicPr>
          <p:cNvPr id="13314" name="Picture 2" descr="D:\Воробьева\Кино и актеры\Картинки для презентации\batalov_255.jpg"/>
          <p:cNvPicPr>
            <a:picLocks noChangeAspect="1" noChangeArrowheads="1"/>
          </p:cNvPicPr>
          <p:nvPr/>
        </p:nvPicPr>
        <p:blipFill>
          <a:blip r:embed="rId3" cstate="print"/>
          <a:srcRect r="3870"/>
          <a:stretch>
            <a:fillRect/>
          </a:stretch>
        </p:blipFill>
        <p:spPr bwMode="auto">
          <a:xfrm>
            <a:off x="467544" y="332656"/>
            <a:ext cx="208823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5" name="Picture 3" descr="D:\Воробьева\Кино и актеры\Картинки для презентации\batalov_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04864"/>
            <a:ext cx="2304256" cy="324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6" name="Picture 4" descr="D:\Воробьева\Кино и актеры\Картинки для презентации\batalov_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427512" cy="257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6" name="Прямоугольник 7"/>
          <p:cNvSpPr>
            <a:spLocks noChangeArrowheads="1"/>
          </p:cNvSpPr>
          <p:nvPr/>
        </p:nvSpPr>
        <p:spPr bwMode="auto">
          <a:xfrm>
            <a:off x="-36513" y="3878263"/>
            <a:ext cx="2952751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 самого детства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стремился не 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растрачиваться на 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пустяки и тратить всё 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свое время только на 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настоящие дела.</a:t>
            </a:r>
          </a:p>
          <a:p>
            <a:pPr algn="ctr"/>
            <a:endParaRPr lang="ru-RU" sz="2000" b="1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Одним из таких дел он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считал театр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Воробьева\Кино и актеры\Картинки для презентации\137185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8" y="476250"/>
            <a:ext cx="3811587" cy="288131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2" name="Picture 4" descr="D:\Воробьева\Кино и актеры\Картинки для презентации\semya1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188" y="476250"/>
            <a:ext cx="3840162" cy="288131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436" name="Прямоугольник 5"/>
          <p:cNvSpPr>
            <a:spLocks noChangeArrowheads="1"/>
          </p:cNvSpPr>
          <p:nvPr/>
        </p:nvSpPr>
        <p:spPr bwMode="auto">
          <a:xfrm>
            <a:off x="179388" y="5505450"/>
            <a:ext cx="8496300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Всесоюзную популярность молодому актеру Алексею Баталову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принесла  роль рабочего Алексея Журбина в фильме 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«Большая семья» (1954)</a:t>
            </a:r>
          </a:p>
        </p:txBody>
      </p:sp>
      <p:pic>
        <p:nvPicPr>
          <p:cNvPr id="12291" name="Picture 3" descr="D:\Воробьева\Кино и актеры\Картинки для презентации\118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75" y="2565400"/>
            <a:ext cx="3744913" cy="28082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Воробьева\Кино и актеры\Картинки для презентации\14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3673475" cy="270033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8" name="Picture 4" descr="D:\Воробьева\Кино и актеры\Картинки для презентации\cranesflying_main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2060575"/>
            <a:ext cx="4497387" cy="29527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6" name="Picture 2" descr="D:\Воробьева\Кино и актеры\Картинки для презентации\letyat_zhuravli9.j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60350"/>
            <a:ext cx="3652837" cy="26638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>
            <a:off x="179512" y="5229200"/>
            <a:ext cx="835342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1957 году снялся в фильме Михаила </a:t>
            </a:r>
            <a:r>
              <a:rPr lang="ru-RU" sz="22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Калатозова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 smtClean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Летят журавли»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роли Бориса Бороздина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</a:rPr>
              <a:t>С выходом «Журавлей» Баталов стал любимцем публики</a:t>
            </a:r>
            <a:endParaRPr lang="ru-RU" sz="2200" b="1" dirty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0" y="5373216"/>
            <a:ext cx="867645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1979 году любовь зрителей к Баталову достигла стадии обожания,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на  экране появился рабочий-интеллигент  -  слесарь Гоша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оскароносной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 картине «Москва слезам не верит»</a:t>
            </a:r>
          </a:p>
        </p:txBody>
      </p:sp>
      <p:pic>
        <p:nvPicPr>
          <p:cNvPr id="40962" name="Picture 2" descr="D:\Воробьева\Кино и актеры\Картинки для презентации\17d2eb60-b211-4371-835a-52793ac1bf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325" y="271463"/>
            <a:ext cx="4316413" cy="24368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63" name="Picture 3" descr="D:\Воробьева\Кино и актеры\Картинки для презентации\1457962341_okidoki.s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260350"/>
            <a:ext cx="3263900" cy="24479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5" descr="D:\Воробьева\Кино и актеры\Картинки для презентации\1374700128_moskva.slezam.ne.verit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2133600"/>
            <a:ext cx="3960812" cy="29892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Воробьева\Кино и актеры\kinoproka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3816350" cy="24558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Воробьева\Кино и актеры\0009-009-Bratja-Lui-ZHan-i-Ogjust-Ljumer-Sozdateli-kinematografa.jpg"/>
          <p:cNvPicPr>
            <a:picLocks noChangeAspect="1" noChangeArrowheads="1"/>
          </p:cNvPicPr>
          <p:nvPr/>
        </p:nvPicPr>
        <p:blipFill>
          <a:blip r:embed="rId4" cstate="print"/>
          <a:srcRect l="43916" t="5780" r="5780" b="11179"/>
          <a:stretch>
            <a:fillRect/>
          </a:stretch>
        </p:blipFill>
        <p:spPr bwMode="auto">
          <a:xfrm>
            <a:off x="4478338" y="1771650"/>
            <a:ext cx="3838575" cy="47529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3923928" y="260350"/>
            <a:ext cx="50405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</a:t>
            </a:r>
          </a:p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Луи Жан  и  </a:t>
            </a: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Огуст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Люмьер – </a:t>
            </a:r>
          </a:p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создатели  кинематографа</a:t>
            </a:r>
          </a:p>
        </p:txBody>
      </p:sp>
      <p:pic>
        <p:nvPicPr>
          <p:cNvPr id="3078" name="Picture 6" descr="D:\Воробьева\Кино и актеры\Lumiere-1024x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00438"/>
            <a:ext cx="3694113" cy="300196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D:\Воробьева\Кино и актеры\Картинки для презентации\iphone360_101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2121446" cy="3358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90" name="Picture 6" descr="D:\Воробьева\Кино и актеры\Картинки для презентации\173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628800"/>
            <a:ext cx="221208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991" name="Picture 7" descr="D:\Воробьева\Кино и актеры\Картинки для презентации\1440438757-celeb_img_None.png"/>
          <p:cNvPicPr>
            <a:picLocks noChangeAspect="1" noChangeArrowheads="1"/>
          </p:cNvPicPr>
          <p:nvPr/>
        </p:nvPicPr>
        <p:blipFill>
          <a:blip r:embed="rId5" cstate="print"/>
          <a:srcRect l="14610" r="2603"/>
          <a:stretch>
            <a:fillRect/>
          </a:stretch>
        </p:blipFill>
        <p:spPr bwMode="auto">
          <a:xfrm>
            <a:off x="5602541" y="3573016"/>
            <a:ext cx="2425843" cy="2930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898372" y="188640"/>
            <a:ext cx="5666937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Вячеслав   Васильевич</a:t>
            </a:r>
          </a:p>
          <a:p>
            <a:pPr algn="ctr">
              <a:defRPr/>
            </a:pP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тихонов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700" y="1404938"/>
            <a:ext cx="3600450" cy="101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февраля 1928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декабря 2009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08625" y="2649538"/>
            <a:ext cx="3311525" cy="708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Советский и российский актёр театра и кино</a:t>
            </a:r>
          </a:p>
        </p:txBody>
      </p:sp>
      <p:sp>
        <p:nvSpPr>
          <p:cNvPr id="21512" name="Прямоугольник 10"/>
          <p:cNvSpPr>
            <a:spLocks noChangeArrowheads="1"/>
          </p:cNvSpPr>
          <p:nvPr/>
        </p:nvSpPr>
        <p:spPr bwMode="auto">
          <a:xfrm>
            <a:off x="-36513" y="3860800"/>
            <a:ext cx="324008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«…Кино органически вошло в моё детство и юность. Впоследствии это как-то преобразовалось в стремление узнать мир кино изнутри. Уже возникало непреодолимое желание самому жить и действовать на экране»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Воробьева\Кино и актеры\Картинки для презентации\77407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971550" y="182563"/>
            <a:ext cx="2663825" cy="28765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820738" y="3068638"/>
            <a:ext cx="2959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 мирные дни», 1950 г.</a:t>
            </a:r>
          </a:p>
        </p:txBody>
      </p:sp>
      <p:pic>
        <p:nvPicPr>
          <p:cNvPr id="43011" name="Picture 3" descr="D:\Воробьева\Кино и актеры\Картинки для презентации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75" y="3779838"/>
            <a:ext cx="3719513" cy="25209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4572000" y="630078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«17 мгновений весны»,  1973 г.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4381500" y="2987675"/>
            <a:ext cx="4367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«Доживем до понедельника», 1968 г.</a:t>
            </a:r>
          </a:p>
        </p:txBody>
      </p:sp>
      <p:pic>
        <p:nvPicPr>
          <p:cNvPr id="43012" name="Picture 4" descr="D:\Воробьева\Кино и актеры\Картинки для презентации\m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7400" y="188913"/>
            <a:ext cx="3724275" cy="27924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3" name="Picture 5" descr="D:\Воробьева\Кино и актеры\Картинки для презентации\e0ec6f35980820754bc3e07ef489a3c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779838"/>
            <a:ext cx="3830638" cy="25209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971550" y="6300788"/>
            <a:ext cx="2797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«Война и мир», 1966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Воробьева\Кино и актеры\Картинки для презентации\andersen_03.jpg"/>
          <p:cNvPicPr>
            <a:picLocks noChangeAspect="1" noChangeArrowheads="1"/>
          </p:cNvPicPr>
          <p:nvPr/>
        </p:nvPicPr>
        <p:blipFill>
          <a:blip r:embed="rId3" cstate="print"/>
          <a:srcRect t="8571" b="8571"/>
          <a:stretch>
            <a:fillRect/>
          </a:stretch>
        </p:blipFill>
        <p:spPr bwMode="auto">
          <a:xfrm>
            <a:off x="107950" y="473075"/>
            <a:ext cx="4176713" cy="25955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9" name="Picture 3" descr="D:\Воробьева\Кино и актеры\Картинки для презентации\1295036500_q.jpg"/>
          <p:cNvPicPr>
            <a:picLocks noChangeAspect="1" noChangeArrowheads="1"/>
          </p:cNvPicPr>
          <p:nvPr/>
        </p:nvPicPr>
        <p:blipFill>
          <a:blip r:embed="rId4" cstate="print"/>
          <a:srcRect l="5462" r="12602"/>
          <a:stretch>
            <a:fillRect/>
          </a:stretch>
        </p:blipFill>
        <p:spPr bwMode="auto">
          <a:xfrm>
            <a:off x="4572000" y="449263"/>
            <a:ext cx="3816350" cy="2619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0" name="Picture 4" descr="D:\Воробьева\Кино и актеры\Картинки для презентации\0_7bc91_6f220744_xl.jpg"/>
          <p:cNvPicPr>
            <a:picLocks noChangeAspect="1" noChangeArrowheads="1"/>
          </p:cNvPicPr>
          <p:nvPr/>
        </p:nvPicPr>
        <p:blipFill>
          <a:blip r:embed="rId5" cstate="print"/>
          <a:srcRect l="23785"/>
          <a:stretch>
            <a:fillRect/>
          </a:stretch>
        </p:blipFill>
        <p:spPr bwMode="auto">
          <a:xfrm>
            <a:off x="4529138" y="3573463"/>
            <a:ext cx="3859212" cy="27590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>
            <a:off x="0" y="3716338"/>
            <a:ext cx="4500563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</a:rPr>
              <a:t>В 2006-м году Вячеслав Тихонов </a:t>
            </a: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</a:rPr>
              <a:t>сыграл роль Бога в фильме </a:t>
            </a: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</a:rPr>
              <a:t>«Андерсен. Жизнь без любви».</a:t>
            </a:r>
          </a:p>
          <a:p>
            <a:pPr algn="ctr">
              <a:spcAft>
                <a:spcPts val="600"/>
              </a:spcAft>
            </a:pPr>
            <a:endParaRPr lang="ru-RU" sz="2200" b="1" dirty="0">
              <a:solidFill>
                <a:srgbClr val="82302E"/>
              </a:solidFill>
              <a:latin typeface="Times New Roman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</a:rPr>
              <a:t>Данная экранная работа стала</a:t>
            </a: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</a:rPr>
              <a:t> последней в долгой судьбе актера</a:t>
            </a:r>
            <a:endParaRPr lang="ru-RU" sz="2200" b="1" dirty="0">
              <a:solidFill>
                <a:srgbClr val="82302E"/>
              </a:solidFill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Мои документы\Воробьева\Кино и актеры\Воробьева\1 - 0003.jpg"/>
          <p:cNvPicPr>
            <a:picLocks noChangeAspect="1" noChangeArrowheads="1"/>
          </p:cNvPicPr>
          <p:nvPr/>
        </p:nvPicPr>
        <p:blipFill>
          <a:blip r:embed="rId3" cstate="print"/>
          <a:srcRect l="40693" t="35294"/>
          <a:stretch>
            <a:fillRect/>
          </a:stretch>
        </p:blipFill>
        <p:spPr bwMode="auto">
          <a:xfrm>
            <a:off x="250825" y="1628775"/>
            <a:ext cx="3292475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3779838" y="1638300"/>
            <a:ext cx="475297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79388" algn="just" eaLnBrk="0" hangingPunct="0">
              <a:spcAft>
                <a:spcPts val="600"/>
              </a:spcAft>
            </a:pPr>
            <a:r>
              <a:rPr lang="ru-RU" sz="2000" b="1">
                <a:solidFill>
                  <a:srgbClr val="82302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Семенов Ю. Постоянная величина / Ю. Семенов // Мой любимый актер: Сб. / М., 1988. – С. 171-188.</a:t>
            </a:r>
          </a:p>
        </p:txBody>
      </p:sp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3708400" y="3357563"/>
            <a:ext cx="4824413" cy="250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форме непринужденной беседы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Тихонов рассказывает о своем детстве, о том, как он попал в киноиндустрию, как складывался его творческий путь, его размышления о назначении искусства и многое другое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Воробьева\Кино и актеры\Картинки для презентации\17501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l="5119" r="21506"/>
          <a:stretch>
            <a:fillRect/>
          </a:stretch>
        </p:blipFill>
        <p:spPr bwMode="auto">
          <a:xfrm>
            <a:off x="251520" y="268164"/>
            <a:ext cx="3095625" cy="2944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 descr="D:\Воробьева\Кино и актеры\Картинки для презентации\alisa-freyndlikh.2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 l="13181" r="17622"/>
          <a:stretch>
            <a:fillRect/>
          </a:stretch>
        </p:blipFill>
        <p:spPr bwMode="auto">
          <a:xfrm>
            <a:off x="2843213" y="2276897"/>
            <a:ext cx="3024187" cy="2808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2532" name="Picture 4" descr="D:\Воробьева\Кино и актеры\Картинки для презентации\Alisa Freindlih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 l="16953" r="12424"/>
          <a:stretch>
            <a:fillRect/>
          </a:stretch>
        </p:blipFill>
        <p:spPr bwMode="auto">
          <a:xfrm>
            <a:off x="5436096" y="3573016"/>
            <a:ext cx="2951163" cy="3017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-36513" y="3429000"/>
            <a:ext cx="284321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</a:rPr>
              <a:t>Артистические способности у девочки стали проявляться очень рано.</a:t>
            </a:r>
          </a:p>
          <a:p>
            <a:endParaRPr lang="ru-RU" sz="2000" b="1">
              <a:solidFill>
                <a:srgbClr val="82302E"/>
              </a:solidFill>
              <a:latin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</a:rPr>
              <a:t>Свои первые уроки актерского мастерства Алиса получала в школьном театральном кружке</a:t>
            </a:r>
            <a:endParaRPr lang="ru-RU" sz="2000" b="1">
              <a:solidFill>
                <a:srgbClr val="82302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2580" y="188640"/>
            <a:ext cx="5878532" cy="115416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Алиса   </a:t>
            </a: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бруновна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фрейндлих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9350" y="1619250"/>
            <a:ext cx="2230438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декабря 1934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67400" y="2349500"/>
            <a:ext cx="3097213" cy="78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Советская и российская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актриса театра и кино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Мои документы\Воробьева\Кино и актеры\Воробьева\1 - 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3240088" cy="501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3851275" y="1628775"/>
            <a:ext cx="4968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Калмановский, Е. С. Алиса Фрейндлих / Е. С. Калмановский. - М. : Искусство, 1989. - 223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26629" name="Прямоугольник 4"/>
          <p:cNvSpPr>
            <a:spLocks noChangeArrowheads="1"/>
          </p:cNvSpPr>
          <p:nvPr/>
        </p:nvSpPr>
        <p:spPr bwMode="auto">
          <a:xfrm>
            <a:off x="3635375" y="2976563"/>
            <a:ext cx="4968875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Настоящая книга - своего рода записки </a:t>
            </a:r>
          </a:p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зрителя. В издании довольно полно </a:t>
            </a:r>
          </a:p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представлены основные театральные и </a:t>
            </a:r>
          </a:p>
          <a:p>
            <a:pPr algn="ctr">
              <a:spcAft>
                <a:spcPts val="200"/>
              </a:spcAft>
            </a:pPr>
            <a:r>
              <a:rPr lang="ru-RU" sz="20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киноработы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актрисы.</a:t>
            </a:r>
          </a:p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живом рассказе автора читателю </a:t>
            </a:r>
          </a:p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представится возможность </a:t>
            </a:r>
          </a:p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непосредственной встречи с Алисой </a:t>
            </a:r>
          </a:p>
          <a:p>
            <a:pPr algn="ctr">
              <a:spcAft>
                <a:spcPts val="20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Фрейндлих. Кроме многочисленных </a:t>
            </a:r>
          </a:p>
          <a:p>
            <a:pPr algn="ctr">
              <a:spcAft>
                <a:spcPts val="200"/>
              </a:spcAft>
            </a:pPr>
            <a:r>
              <a:rPr lang="ru-RU" sz="20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фотосвидетельств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в книгу включены шесть  интервью с актрисой</a:t>
            </a:r>
          </a:p>
          <a:p>
            <a:endParaRPr lang="ru-RU" dirty="0">
              <a:solidFill>
                <a:srgbClr val="82302E"/>
              </a:solidFill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Воробьева\Кино и актеры\Картинки для презентации\2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4813"/>
            <a:ext cx="3735387" cy="251936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771775" y="6375400"/>
            <a:ext cx="3408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«Служебный роман», 1977 г.</a:t>
            </a:r>
          </a:p>
        </p:txBody>
      </p:sp>
      <p:pic>
        <p:nvPicPr>
          <p:cNvPr id="23560" name="Picture 8" descr="C:\Users\Татьяна\Desktop\Кино и актеры\slujroman19.png"/>
          <p:cNvPicPr>
            <a:picLocks noChangeAspect="1" noChangeArrowheads="1"/>
          </p:cNvPicPr>
          <p:nvPr/>
        </p:nvPicPr>
        <p:blipFill rotWithShape="1">
          <a:blip r:embed="rId4" cstate="print"/>
          <a:srcRect r="15965" b="26254"/>
          <a:stretch/>
        </p:blipFill>
        <p:spPr bwMode="auto">
          <a:xfrm>
            <a:off x="423863" y="404813"/>
            <a:ext cx="3781425" cy="251936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3561" name="Picture 9" descr="C:\Users\Татьяна\Desktop\Кино и актеры\slujroman21.png"/>
          <p:cNvPicPr>
            <a:picLocks noChangeAspect="1" noChangeArrowheads="1"/>
          </p:cNvPicPr>
          <p:nvPr/>
        </p:nvPicPr>
        <p:blipFill rotWithShape="1">
          <a:blip r:embed="rId5" cstate="print"/>
          <a:srcRect r="8395" b="8395"/>
          <a:stretch/>
        </p:blipFill>
        <p:spPr bwMode="auto">
          <a:xfrm>
            <a:off x="4643438" y="3357563"/>
            <a:ext cx="3700462" cy="28051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3562" name="Picture 10" descr="C:\Users\Татьяна\Desktop\Кино и актеры\hqdefault.jpg"/>
          <p:cNvPicPr>
            <a:picLocks noChangeAspect="1" noChangeArrowheads="1"/>
          </p:cNvPicPr>
          <p:nvPr/>
        </p:nvPicPr>
        <p:blipFill>
          <a:blip r:embed="rId6" cstate="print"/>
          <a:srcRect t="2566"/>
          <a:stretch>
            <a:fillRect/>
          </a:stretch>
        </p:blipFill>
        <p:spPr bwMode="auto">
          <a:xfrm>
            <a:off x="395288" y="3357563"/>
            <a:ext cx="3840162" cy="28051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565525" y="2924175"/>
            <a:ext cx="2300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«Сталкер», 1979 г.</a:t>
            </a: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2268538" y="6413500"/>
            <a:ext cx="4824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Д’Артаньян и три мушкетера</a:t>
            </a:r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», 1979 г.</a:t>
            </a:r>
          </a:p>
        </p:txBody>
      </p:sp>
      <p:pic>
        <p:nvPicPr>
          <p:cNvPr id="54274" name="Picture 2" descr="C:\Users\Татьяна\Desktop\Кино и актеры\2040516-stalker05.jpg"/>
          <p:cNvPicPr>
            <a:picLocks noChangeAspect="1" noChangeArrowheads="1"/>
          </p:cNvPicPr>
          <p:nvPr/>
        </p:nvPicPr>
        <p:blipFill rotWithShape="1">
          <a:blip r:embed="rId3" cstate="print"/>
          <a:srcRect r="15513"/>
          <a:stretch/>
        </p:blipFill>
        <p:spPr bwMode="auto">
          <a:xfrm>
            <a:off x="179388" y="260350"/>
            <a:ext cx="3352800" cy="23050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4275" name="Picture 3" descr="C:\Users\Татьяна\Desktop\Кино и актеры\2193a442-521e-458f-8056-4656573108f7.png"/>
          <p:cNvPicPr>
            <a:picLocks noChangeAspect="1" noChangeArrowheads="1"/>
          </p:cNvPicPr>
          <p:nvPr/>
        </p:nvPicPr>
        <p:blipFill rotWithShape="1">
          <a:blip r:embed="rId4" cstate="print"/>
          <a:srcRect l="24758" r="10714" b="1691"/>
          <a:stretch/>
        </p:blipFill>
        <p:spPr bwMode="auto">
          <a:xfrm>
            <a:off x="5842000" y="260350"/>
            <a:ext cx="2690813" cy="23050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3556" name="Picture 3" descr="D:\Воробьева\Кино и актеры\Картинки для презентации\1398852183_f4effb2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0688" y="692150"/>
            <a:ext cx="3267075" cy="22352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4276" name="Picture 4" descr="C:\Users\Татьяна\Desktop\Кино и актеры\399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3484563"/>
            <a:ext cx="3389312" cy="253682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4277" name="Picture 5" descr="C:\Users\Татьяна\Desktop\Кино и актеры\f25021819de90fd0f3134f64d92.jpg"/>
          <p:cNvPicPr>
            <a:picLocks noChangeAspect="1" noChangeArrowheads="1"/>
          </p:cNvPicPr>
          <p:nvPr/>
        </p:nvPicPr>
        <p:blipFill rotWithShape="1">
          <a:blip r:embed="rId7" cstate="print"/>
          <a:srcRect l="2376" t="3303" r="4743" b="2686"/>
          <a:stretch/>
        </p:blipFill>
        <p:spPr bwMode="auto">
          <a:xfrm>
            <a:off x="5916613" y="3449638"/>
            <a:ext cx="2540000" cy="25717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3559" name="Picture 4" descr="D:\Воробьева\Кино и актеры\Картинки для презентации\6238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4041775"/>
            <a:ext cx="3240088" cy="233997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Воробьева\Кино и актеры\Картинки для презентации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620713"/>
            <a:ext cx="3373438" cy="22479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957513" y="6165850"/>
            <a:ext cx="3103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«Женская логика», 2002 г.</a:t>
            </a:r>
          </a:p>
        </p:txBody>
      </p:sp>
      <p:pic>
        <p:nvPicPr>
          <p:cNvPr id="10" name="Picture 8" descr="C:\Users\Татьяна\Desktop\Кино и актеры\pv_656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200" y="620713"/>
            <a:ext cx="2997200" cy="22479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5298" name="Picture 2" descr="C:\Users\Татьяна\Desktop\Кино и актеры\zhenskaya-logika-2.jpg"/>
          <p:cNvPicPr>
            <a:picLocks noChangeAspect="1" noChangeArrowheads="1"/>
          </p:cNvPicPr>
          <p:nvPr/>
        </p:nvPicPr>
        <p:blipFill rotWithShape="1">
          <a:blip r:embed="rId5" cstate="print"/>
          <a:srcRect l="5661" t="3520" r="3450"/>
          <a:stretch/>
        </p:blipFill>
        <p:spPr bwMode="auto">
          <a:xfrm>
            <a:off x="2047875" y="3284538"/>
            <a:ext cx="4679950" cy="27320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2555875" y="6299200"/>
            <a:ext cx="376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>
                <a:solidFill>
                  <a:srgbClr val="82302E"/>
                </a:solidFill>
                <a:latin typeface="Times New Roman" pitchFamily="18" charset="0"/>
              </a:rPr>
              <a:t>На Верхней Масловке</a:t>
            </a:r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», 2004 г.</a:t>
            </a:r>
          </a:p>
        </p:txBody>
      </p:sp>
      <p:pic>
        <p:nvPicPr>
          <p:cNvPr id="3" name="Picture 3" descr="D:\Воробьева\Кино и актеры\Картинки для презентации\p_O_OYnG7rc.jpg"/>
          <p:cNvPicPr>
            <a:picLocks noChangeAspect="1" noChangeArrowheads="1"/>
          </p:cNvPicPr>
          <p:nvPr/>
        </p:nvPicPr>
        <p:blipFill rotWithShape="1">
          <a:blip r:embed="rId3" cstate="print"/>
          <a:srcRect r="11535"/>
          <a:stretch/>
        </p:blipFill>
        <p:spPr bwMode="auto">
          <a:xfrm>
            <a:off x="4572000" y="692150"/>
            <a:ext cx="3889375" cy="247491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6322" name="Picture 2" descr="C:\Users\Татьяна\Desktop\Кино и актеры\na_verhnei_maslovk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7113" y="3551238"/>
            <a:ext cx="3994150" cy="26622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6323" name="Picture 3" descr="C:\Users\Татьяна\Desktop\Кино и актеры\14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692150"/>
            <a:ext cx="3763962" cy="247491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оробьева\Кино и актеры\Картинки для презентации\4d374bee6f6a10eb96052b2ff3725b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3570287" cy="237172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099" name="Picture 3" descr="D:\Воробьева\Кино и актеры\Картинки для презентации\kak-delaut-spezeffekty-v-kino-interesnye-fakty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292600"/>
            <a:ext cx="4935537" cy="23526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100" name="Picture 4" descr="D:\Воробьева\Кино и актеры\Картинки для презентации\1439177804_speceffekty-v-kino-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333375"/>
            <a:ext cx="4710113" cy="25908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924944"/>
            <a:ext cx="914400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3D  изображение,  звук,  современная  графика  заставляют  зрителя почувствовать  себя  героем  происходящего  на  экране</a:t>
            </a:r>
          </a:p>
        </p:txBody>
      </p:sp>
      <p:pic>
        <p:nvPicPr>
          <p:cNvPr id="4102" name="Picture 5" descr="D:\Воробьева\Кино и актеры\Картинки для презентации\special-effec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789363"/>
            <a:ext cx="3910012" cy="244316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4" descr="D:\Воробьева\Кино и актеры\Картинки для презентации\information_items_44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3357563"/>
            <a:ext cx="3959225" cy="257016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1747" name="Прямоугольник 6"/>
          <p:cNvSpPr>
            <a:spLocks noChangeArrowheads="1"/>
          </p:cNvSpPr>
          <p:nvPr/>
        </p:nvSpPr>
        <p:spPr bwMode="auto">
          <a:xfrm>
            <a:off x="1908175" y="6021388"/>
            <a:ext cx="5292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«Полторы комнаты, или Сентиментальное путешествие на родину», 2009 г.</a:t>
            </a:r>
          </a:p>
        </p:txBody>
      </p:sp>
      <p:pic>
        <p:nvPicPr>
          <p:cNvPr id="24585" name="Picture 9" descr="C:\Users\Татьяна\Desktop\Кино и актеры\medium_454e09fd0312c144e8a37b6f4eef44ec.jpeg"/>
          <p:cNvPicPr>
            <a:picLocks noChangeAspect="1" noChangeArrowheads="1"/>
          </p:cNvPicPr>
          <p:nvPr/>
        </p:nvPicPr>
        <p:blipFill rotWithShape="1">
          <a:blip r:embed="rId4" cstate="print"/>
          <a:srcRect l="14300"/>
          <a:stretch/>
        </p:blipFill>
        <p:spPr bwMode="auto">
          <a:xfrm>
            <a:off x="323850" y="568325"/>
            <a:ext cx="3960813" cy="246538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4586" name="Picture 10" descr="C:\Users\Татьяна\Desktop\Кино и актеры\e57899921ba65870ae0fee674f6be219.png"/>
          <p:cNvPicPr>
            <a:picLocks noChangeAspect="1" noChangeArrowheads="1"/>
          </p:cNvPicPr>
          <p:nvPr/>
        </p:nvPicPr>
        <p:blipFill rotWithShape="1">
          <a:blip r:embed="rId5" cstate="print"/>
          <a:srcRect l="13743"/>
          <a:stretch/>
        </p:blipFill>
        <p:spPr bwMode="auto">
          <a:xfrm>
            <a:off x="4643438" y="568325"/>
            <a:ext cx="3960812" cy="24638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05646" y="188640"/>
            <a:ext cx="5252400" cy="115416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людмила</a:t>
            </a: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марковна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гурченко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163" y="1425575"/>
            <a:ext cx="3600450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ноября 1935</a:t>
            </a:r>
          </a:p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марта 2011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1500" y="2374900"/>
            <a:ext cx="3097213" cy="163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Советская и российская актриса театра и кино, эстрадная певица, режиссёр, сценарист, писательница</a:t>
            </a:r>
          </a:p>
        </p:txBody>
      </p:sp>
      <p:pic>
        <p:nvPicPr>
          <p:cNvPr id="62466" name="Picture 2" descr="D:\Мои документы\Воробьева\Кино и актеры\Картинки для презентации\молодая-Людмила-Гурчен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269" y="548680"/>
            <a:ext cx="2232531" cy="299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2467" name="Picture 3" descr="D:\Мои документы\Воробьева\Кино и актеры\Картинки для презентации\1431679078-lyudmila-gurchen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055" y="1844825"/>
            <a:ext cx="2593065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2468" name="Picture 4" descr="D:\Мои документы\Воробьева\Кино и актеры\Картинки для презентации\1423899897_71805436.jpg"/>
          <p:cNvPicPr>
            <a:picLocks noChangeAspect="1" noChangeArrowheads="1"/>
          </p:cNvPicPr>
          <p:nvPr/>
        </p:nvPicPr>
        <p:blipFill>
          <a:blip r:embed="rId5" cstate="print"/>
          <a:srcRect r="16667"/>
          <a:stretch>
            <a:fillRect/>
          </a:stretch>
        </p:blipFill>
        <p:spPr bwMode="auto">
          <a:xfrm>
            <a:off x="5450967" y="4149080"/>
            <a:ext cx="2649425" cy="2478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52" name="Прямоугольник 8"/>
          <p:cNvSpPr>
            <a:spLocks noChangeArrowheads="1"/>
          </p:cNvSpPr>
          <p:nvPr/>
        </p:nvSpPr>
        <p:spPr bwMode="auto">
          <a:xfrm>
            <a:off x="-180975" y="3933825"/>
            <a:ext cx="3529013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95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«Кино — это моя жизнь.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95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Когда я вхожу в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95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маленький задымленный павильон,  где ничего не видно  на расстоянии вытянутой руки, где пахнет смесью дыма, опилок и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95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клея, понимаю: </a:t>
            </a:r>
            <a:endParaRPr lang="ru-RU" sz="1950" b="1" dirty="0" smtClean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195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195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он — рай!» 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Мои документы\Воробьева\Кино и актеры\Воробьева\1 - 0008.jpg"/>
          <p:cNvPicPr>
            <a:picLocks noChangeAspect="1" noChangeArrowheads="1"/>
          </p:cNvPicPr>
          <p:nvPr/>
        </p:nvPicPr>
        <p:blipFill>
          <a:blip r:embed="rId3" cstate="print"/>
          <a:srcRect t="1426"/>
          <a:stretch>
            <a:fillRect/>
          </a:stretch>
        </p:blipFill>
        <p:spPr bwMode="auto">
          <a:xfrm>
            <a:off x="323850" y="1628775"/>
            <a:ext cx="3260725" cy="493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3744913" y="1628775"/>
            <a:ext cx="5219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Гурченко, Л. М. Аплодисменты : повесть / Л. М. Гурченко. - М. : Современник, 1987. - 495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706813" y="3194050"/>
            <a:ext cx="475297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2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Это не просто живой, полный юмора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то же время драматизма</a:t>
            </a:r>
          </a:p>
          <a:p>
            <a:pPr algn="ctr">
              <a:spcAft>
                <a:spcPts val="2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автобиографический рассказ. </a:t>
            </a:r>
          </a:p>
          <a:p>
            <a:pPr algn="ctr">
              <a:spcAft>
                <a:spcPts val="2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Это история яркой творческой личности,  донесенная во всей сложности и противоречивости ее духовного становления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D:\Мои документы\Воробьева\Кино и актеры\Картинки для презентации\гу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5888"/>
            <a:ext cx="3097212" cy="25209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276" name="Picture 4" descr="D:\Мои документы\Воробьева\Кино и актеры\Картинки для презентации\гурч.JPG"/>
          <p:cNvPicPr>
            <a:picLocks noChangeAspect="1" noChangeArrowheads="1"/>
          </p:cNvPicPr>
          <p:nvPr/>
        </p:nvPicPr>
        <p:blipFill>
          <a:blip r:embed="rId4" cstate="print"/>
          <a:srcRect r="70353" b="39480"/>
          <a:stretch>
            <a:fillRect/>
          </a:stretch>
        </p:blipFill>
        <p:spPr bwMode="auto">
          <a:xfrm>
            <a:off x="1550988" y="115888"/>
            <a:ext cx="2373312" cy="25923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274" name="Picture 2" descr="D:\Мои документы\Воробьева\Кино и актеры\Картинки для презентации\375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7525" y="1628775"/>
            <a:ext cx="2522538" cy="18621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821" name="Прямоугольник 4"/>
          <p:cNvSpPr>
            <a:spLocks noChangeArrowheads="1"/>
          </p:cNvSpPr>
          <p:nvPr/>
        </p:nvSpPr>
        <p:spPr bwMode="auto">
          <a:xfrm>
            <a:off x="2928938" y="3500438"/>
            <a:ext cx="293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«Дорога правды», 1956 г.</a:t>
            </a:r>
          </a:p>
        </p:txBody>
      </p:sp>
      <p:sp>
        <p:nvSpPr>
          <p:cNvPr id="34822" name="Прямоугольник 5"/>
          <p:cNvSpPr>
            <a:spLocks noChangeArrowheads="1"/>
          </p:cNvSpPr>
          <p:nvPr/>
        </p:nvSpPr>
        <p:spPr bwMode="auto">
          <a:xfrm>
            <a:off x="2660650" y="6443663"/>
            <a:ext cx="3640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«Сердце бьется вновь», 1956 г.</a:t>
            </a:r>
          </a:p>
        </p:txBody>
      </p:sp>
      <p:pic>
        <p:nvPicPr>
          <p:cNvPr id="54277" name="Picture 5" descr="D:\Мои документы\Воробьева\Кино и актеры\Картинки для презентации\medium_c952b8de0db5abe8c1b4aa618040ed2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4076700"/>
            <a:ext cx="2663825" cy="20018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279" name="Picture 7" descr="D:\Мои документы\Воробьева\Кино и актеры\Картинки для презентации\medium_392ad7a8a1080c2cd6ac181247cbae6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4005263"/>
            <a:ext cx="2663825" cy="199866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278" name="Picture 6" descr="D:\Мои документы\Воробьева\Кино и актеры\Картинки для презентации\health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4379913"/>
            <a:ext cx="1727200" cy="20732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D:\Мои документы\Воробьева\Кино и актеры\Картинки для презентации\0_10f46d_6ee9ef1a_orig.jpg"/>
          <p:cNvPicPr>
            <a:picLocks noChangeAspect="1" noChangeArrowheads="1"/>
          </p:cNvPicPr>
          <p:nvPr/>
        </p:nvPicPr>
        <p:blipFill>
          <a:blip r:embed="rId3" cstate="print"/>
          <a:srcRect l="5185" r="2777" b="4065"/>
          <a:stretch>
            <a:fillRect/>
          </a:stretch>
        </p:blipFill>
        <p:spPr bwMode="auto">
          <a:xfrm>
            <a:off x="179388" y="620713"/>
            <a:ext cx="3887787" cy="29479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252" name="Picture 4" descr="D:\Мои документы\Воробьева\Кино и актеры\Картинки для презентации\46499.jpg"/>
          <p:cNvPicPr>
            <a:picLocks noChangeAspect="1" noChangeArrowheads="1"/>
          </p:cNvPicPr>
          <p:nvPr/>
        </p:nvPicPr>
        <p:blipFill>
          <a:blip r:embed="rId4" cstate="print"/>
          <a:srcRect l="10346" b="11171"/>
          <a:stretch>
            <a:fillRect/>
          </a:stretch>
        </p:blipFill>
        <p:spPr bwMode="auto">
          <a:xfrm>
            <a:off x="4500563" y="620713"/>
            <a:ext cx="4097337" cy="29527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250" name="Picture 2" descr="D:\Мои документы\Воробьева\Кино и актеры\Картинки для презентации\389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2924175"/>
            <a:ext cx="4032250" cy="29337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2627313" y="6092825"/>
            <a:ext cx="345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«Карнавальная ночь», 1956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D:\Мои документы\Воробьева\Кино и актеры\Картинки для презентации\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836613"/>
            <a:ext cx="3889375" cy="29162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228" name="Picture 4" descr="D:\Мои документы\Воробьева\Кино и актеры\Картинки для презентации\100772.jpg"/>
          <p:cNvPicPr>
            <a:picLocks noChangeAspect="1" noChangeArrowheads="1"/>
          </p:cNvPicPr>
          <p:nvPr/>
        </p:nvPicPr>
        <p:blipFill>
          <a:blip r:embed="rId4" cstate="print"/>
          <a:srcRect l="1597"/>
          <a:stretch>
            <a:fillRect/>
          </a:stretch>
        </p:blipFill>
        <p:spPr bwMode="auto">
          <a:xfrm>
            <a:off x="4716463" y="836613"/>
            <a:ext cx="3816350" cy="287972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226" name="Picture 2" descr="D:\Мои документы\Воробьева\Кино и актеры\Картинки для презентации\1447254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2854325"/>
            <a:ext cx="3600450" cy="25908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2771775" y="5661025"/>
            <a:ext cx="3487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«Девушка с гитарой», 1958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2771775" y="2924175"/>
            <a:ext cx="361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«Соломенная шляпка», 1974 г.</a:t>
            </a:r>
          </a:p>
        </p:txBody>
      </p:sp>
      <p:sp>
        <p:nvSpPr>
          <p:cNvPr id="37891" name="Прямоугольник 6"/>
          <p:cNvSpPr>
            <a:spLocks noChangeArrowheads="1"/>
          </p:cNvSpPr>
          <p:nvPr/>
        </p:nvSpPr>
        <p:spPr bwMode="auto">
          <a:xfrm>
            <a:off x="-107950" y="2505075"/>
            <a:ext cx="3373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«Женитьба Бальзаминова»,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1965 г.</a:t>
            </a:r>
          </a:p>
        </p:txBody>
      </p:sp>
      <p:sp>
        <p:nvSpPr>
          <p:cNvPr id="37892" name="Прямоугольник 8"/>
          <p:cNvSpPr>
            <a:spLocks noChangeArrowheads="1"/>
          </p:cNvSpPr>
          <p:nvPr/>
        </p:nvSpPr>
        <p:spPr bwMode="auto">
          <a:xfrm>
            <a:off x="5983288" y="2492375"/>
            <a:ext cx="226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«Шаг навстречу»,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1975 г.</a:t>
            </a:r>
          </a:p>
        </p:txBody>
      </p:sp>
      <p:pic>
        <p:nvPicPr>
          <p:cNvPr id="66565" name="Picture 5" descr="D:\Мои документы\Воробьева\Кино и актеры\Картинки для презентации\12708-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47663"/>
            <a:ext cx="2881313" cy="21605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894" name="Прямоугольник 11"/>
          <p:cNvSpPr>
            <a:spLocks noChangeArrowheads="1"/>
          </p:cNvSpPr>
          <p:nvPr/>
        </p:nvSpPr>
        <p:spPr bwMode="auto">
          <a:xfrm>
            <a:off x="327025" y="5949950"/>
            <a:ext cx="237331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«Идеальный муж»,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1980 г.</a:t>
            </a:r>
          </a:p>
        </p:txBody>
      </p:sp>
      <p:pic>
        <p:nvPicPr>
          <p:cNvPr id="66566" name="Picture 6" descr="D:\Мои документы\Воробьева\Кино и актеры\Картинки для презентации\444461.jpg"/>
          <p:cNvPicPr>
            <a:picLocks noChangeAspect="1" noChangeArrowheads="1"/>
          </p:cNvPicPr>
          <p:nvPr/>
        </p:nvPicPr>
        <p:blipFill>
          <a:blip r:embed="rId4" cstate="print"/>
          <a:srcRect l="26642"/>
          <a:stretch>
            <a:fillRect/>
          </a:stretch>
        </p:blipFill>
        <p:spPr bwMode="auto">
          <a:xfrm>
            <a:off x="179388" y="3789363"/>
            <a:ext cx="3024187" cy="215582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896" name="Прямоугольник 13"/>
          <p:cNvSpPr>
            <a:spLocks noChangeArrowheads="1"/>
          </p:cNvSpPr>
          <p:nvPr/>
        </p:nvSpPr>
        <p:spPr bwMode="auto">
          <a:xfrm>
            <a:off x="2700338" y="6402388"/>
            <a:ext cx="3240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«Вокзал для двоих», 1982 г.</a:t>
            </a:r>
          </a:p>
        </p:txBody>
      </p:sp>
      <p:sp>
        <p:nvSpPr>
          <p:cNvPr id="37897" name="Прямоугольник 15"/>
          <p:cNvSpPr>
            <a:spLocks noChangeArrowheads="1"/>
          </p:cNvSpPr>
          <p:nvPr/>
        </p:nvSpPr>
        <p:spPr bwMode="auto">
          <a:xfrm>
            <a:off x="5967413" y="5949950"/>
            <a:ext cx="2349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«Любовь и голуби»,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1984 г.</a:t>
            </a:r>
          </a:p>
        </p:txBody>
      </p:sp>
      <p:pic>
        <p:nvPicPr>
          <p:cNvPr id="66568" name="Picture 8" descr="D:\Мои документы\Воробьева\Кино и актеры\Картинки для презентации\4_591ddfa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5288" y="3789363"/>
            <a:ext cx="2913062" cy="218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563" name="Picture 3" descr="D:\Мои документы\Воробьева\Кино и актеры\Картинки для презентации\70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33375"/>
            <a:ext cx="2906712" cy="2195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66567" name="Picture 7" descr="D:\Мои документы\Воробьева\Кино и актеры\Картинки для презентации\4832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4210050"/>
            <a:ext cx="3168650" cy="21717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562" name="Picture 2" descr="D:\Мои документы\Воробьева\Кино и актеры\Картинки для презентации\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1175" y="836613"/>
            <a:ext cx="2816225" cy="208756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9482" y="188640"/>
            <a:ext cx="6032998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1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андрей</a:t>
            </a:r>
            <a:r>
              <a:rPr lang="ru-RU" sz="31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1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александрович</a:t>
            </a:r>
            <a:endParaRPr lang="ru-RU" sz="31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1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миронов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4163" y="1333500"/>
            <a:ext cx="3382962" cy="101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марта 1941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августа 1987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37188" y="2500313"/>
            <a:ext cx="3311525" cy="78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Советский актёр театра и 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кино, артист эстрады</a:t>
            </a:r>
          </a:p>
        </p:txBody>
      </p:sp>
      <p:pic>
        <p:nvPicPr>
          <p:cNvPr id="25605" name="Picture 2" descr="D:\Воробьева\Кино и актеры\Картинки для презентации\1420710586_342635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7123" y="476672"/>
            <a:ext cx="247668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6" name="Picture 3" descr="D:\Воробьева\Кино и актеры\Картинки для презентации\Миронов,_Андрей_Александрович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87451" y="1808260"/>
            <a:ext cx="2376637" cy="3564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5607" name="Picture 4" descr="D:\Воробьева\Кино и актеры\Картинки для презентации\medium_5cb6024c3178b904f2b2618ae0f4c6b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05826" y="3501007"/>
            <a:ext cx="3010590" cy="2949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8920" name="Прямоугольник 4"/>
          <p:cNvSpPr>
            <a:spLocks noChangeArrowheads="1"/>
          </p:cNvSpPr>
          <p:nvPr/>
        </p:nvSpPr>
        <p:spPr bwMode="auto">
          <a:xfrm>
            <a:off x="-468313" y="3576638"/>
            <a:ext cx="4032251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Носил  отцовскую 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фамилию  Менакер 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до 1950 года, когда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в разгар антиеврейской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кампании его родителям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настоятельно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порекомендовали сменить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мальчику фамилию . Так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Андрей Менакер стал</a:t>
            </a:r>
          </a:p>
          <a:p>
            <a:pPr algn="ctr"/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Андреем Мироновым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Воробьева\Кино и актеры\Картинки для презентации\112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76250"/>
            <a:ext cx="4295775" cy="263366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9939" name="Прямоугольник 2"/>
          <p:cNvSpPr>
            <a:spLocks noChangeArrowheads="1"/>
          </p:cNvSpPr>
          <p:nvPr/>
        </p:nvSpPr>
        <p:spPr bwMode="auto">
          <a:xfrm>
            <a:off x="2771775" y="6237288"/>
            <a:ext cx="351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«А если это любовь?», 1961 г.</a:t>
            </a:r>
          </a:p>
        </p:txBody>
      </p:sp>
      <p:pic>
        <p:nvPicPr>
          <p:cNvPr id="29710" name="Picture 14" descr="C:\Users\Татьяна\Desktop\Кино и актеры\8370_01.jpg"/>
          <p:cNvPicPr>
            <a:picLocks noChangeAspect="1" noChangeArrowheads="1"/>
          </p:cNvPicPr>
          <p:nvPr/>
        </p:nvPicPr>
        <p:blipFill rotWithShape="1">
          <a:blip r:embed="rId4" cstate="print"/>
          <a:srcRect l="6731" r="5926"/>
          <a:stretch/>
        </p:blipFill>
        <p:spPr bwMode="auto">
          <a:xfrm>
            <a:off x="2554288" y="3500438"/>
            <a:ext cx="3962400" cy="26368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9711" name="Picture 15" descr="C:\Users\Татьяна\Desktop\Кино и актеры\10.jpg"/>
          <p:cNvPicPr>
            <a:picLocks noChangeAspect="1" noChangeArrowheads="1"/>
          </p:cNvPicPr>
          <p:nvPr/>
        </p:nvPicPr>
        <p:blipFill rotWithShape="1">
          <a:blip r:embed="rId5" cstate="print"/>
          <a:srcRect l="8925" r="5634" b="5662"/>
          <a:stretch/>
        </p:blipFill>
        <p:spPr bwMode="auto">
          <a:xfrm>
            <a:off x="179388" y="476250"/>
            <a:ext cx="3979862" cy="26368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Татьяна\Desktop\Кино и актеры\0041a64b-43dd-4f12-9348-e7de88b2b8d9.jpg"/>
          <p:cNvPicPr>
            <a:picLocks noChangeAspect="1" noChangeArrowheads="1"/>
          </p:cNvPicPr>
          <p:nvPr/>
        </p:nvPicPr>
        <p:blipFill rotWithShape="1">
          <a:blip r:embed="rId3" cstate="print"/>
          <a:srcRect l="15631" r="5474"/>
          <a:stretch/>
        </p:blipFill>
        <p:spPr bwMode="auto">
          <a:xfrm>
            <a:off x="352425" y="400050"/>
            <a:ext cx="4075113" cy="290671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7347" name="Picture 3" descr="C:\Users\Татьяна\Desktop\Кино и актеры\cc34ea5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3500438"/>
            <a:ext cx="3838575" cy="28829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7348" name="Picture 4" descr="C:\Users\Татьяна\Desktop\Кино и актеры\uzn_1333089747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4643438" y="400050"/>
            <a:ext cx="3846512" cy="290671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0965" name="Прямоугольник 3"/>
          <p:cNvSpPr>
            <a:spLocks noChangeArrowheads="1"/>
          </p:cNvSpPr>
          <p:nvPr/>
        </p:nvSpPr>
        <p:spPr bwMode="auto">
          <a:xfrm>
            <a:off x="3221038" y="6381750"/>
            <a:ext cx="279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«Три плюс два», 1963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Воробьева\Кино и актеры\Картинки для презентации\retina-logo-544x180.png"/>
          <p:cNvPicPr>
            <a:picLocks noChangeAspect="1" noChangeArrowheads="1"/>
          </p:cNvPicPr>
          <p:nvPr/>
        </p:nvPicPr>
        <p:blipFill>
          <a:blip r:embed="rId3" cstate="print"/>
          <a:srcRect b="5595"/>
          <a:stretch>
            <a:fillRect/>
          </a:stretch>
        </p:blipFill>
        <p:spPr bwMode="auto">
          <a:xfrm>
            <a:off x="473075" y="4311650"/>
            <a:ext cx="7777163" cy="2430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9" name="Picture 5" descr="D:\Воробьева\Кино и актеры\Картинки для презентации\banner_na_fasad_god_rossiyskogo_kino4.jpg"/>
          <p:cNvPicPr>
            <a:picLocks noChangeAspect="1" noChangeArrowheads="1"/>
          </p:cNvPicPr>
          <p:nvPr/>
        </p:nvPicPr>
        <p:blipFill>
          <a:blip r:embed="rId4" cstate="print"/>
          <a:srcRect t="1613" b="12903"/>
          <a:stretch>
            <a:fillRect/>
          </a:stretch>
        </p:blipFill>
        <p:spPr bwMode="auto">
          <a:xfrm>
            <a:off x="1427651" y="188640"/>
            <a:ext cx="5952661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5"/>
          <p:cNvSpPr>
            <a:spLocks noChangeArrowheads="1"/>
          </p:cNvSpPr>
          <p:nvPr/>
        </p:nvSpPr>
        <p:spPr bwMode="auto">
          <a:xfrm>
            <a:off x="5665788" y="2781300"/>
            <a:ext cx="171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«12 стульев»,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1976 г.</a:t>
            </a:r>
          </a:p>
        </p:txBody>
      </p:sp>
      <p:pic>
        <p:nvPicPr>
          <p:cNvPr id="29703" name="Picture 4" descr="D:\Воробьева\Кино и актеры\Картинки для презентации\1566.jpg"/>
          <p:cNvPicPr>
            <a:picLocks noChangeAspect="1" noChangeArrowheads="1"/>
          </p:cNvPicPr>
          <p:nvPr/>
        </p:nvPicPr>
        <p:blipFill rotWithShape="1">
          <a:blip r:embed="rId3" cstate="print"/>
          <a:srcRect l="13318" r="13828"/>
          <a:stretch/>
        </p:blipFill>
        <p:spPr bwMode="auto">
          <a:xfrm>
            <a:off x="4756150" y="260350"/>
            <a:ext cx="3271838" cy="253365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9704" name="Picture 5" descr="D:\Воробьева\Кино и актеры\Картинки для презентации\1s.jpg"/>
          <p:cNvPicPr>
            <a:picLocks noChangeAspect="1" noChangeArrowheads="1"/>
          </p:cNvPicPr>
          <p:nvPr/>
        </p:nvPicPr>
        <p:blipFill rotWithShape="1">
          <a:blip r:embed="rId4" cstate="print"/>
          <a:srcRect l="3017" t="3964" r="17438"/>
          <a:stretch/>
        </p:blipFill>
        <p:spPr bwMode="auto">
          <a:xfrm>
            <a:off x="315913" y="3625850"/>
            <a:ext cx="3802062" cy="256857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1989" name="Прямоугольник 8"/>
          <p:cNvSpPr>
            <a:spLocks noChangeArrowheads="1"/>
          </p:cNvSpPr>
          <p:nvPr/>
        </p:nvSpPr>
        <p:spPr bwMode="auto">
          <a:xfrm>
            <a:off x="744538" y="6165850"/>
            <a:ext cx="28908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«Будьте моим мужем»,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1981 г.</a:t>
            </a:r>
          </a:p>
        </p:txBody>
      </p:sp>
      <p:sp>
        <p:nvSpPr>
          <p:cNvPr id="41990" name="Прямоугольник 9"/>
          <p:cNvSpPr>
            <a:spLocks noChangeArrowheads="1"/>
          </p:cNvSpPr>
          <p:nvPr/>
        </p:nvSpPr>
        <p:spPr bwMode="auto">
          <a:xfrm>
            <a:off x="4456113" y="6165850"/>
            <a:ext cx="3932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«Человек с бульвара Капуцинов»,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1987 г.</a:t>
            </a:r>
          </a:p>
        </p:txBody>
      </p:sp>
      <p:pic>
        <p:nvPicPr>
          <p:cNvPr id="29707" name="Picture 6" descr="D:\Воробьева\Кино и актеры\Картинки для презентации\2.jpg"/>
          <p:cNvPicPr>
            <a:picLocks noChangeAspect="1" noChangeArrowheads="1"/>
          </p:cNvPicPr>
          <p:nvPr/>
        </p:nvPicPr>
        <p:blipFill rotWithShape="1">
          <a:blip r:embed="rId5" cstate="print"/>
          <a:srcRect l="8749"/>
          <a:stretch/>
        </p:blipFill>
        <p:spPr bwMode="auto">
          <a:xfrm>
            <a:off x="4610100" y="3625850"/>
            <a:ext cx="3614738" cy="255587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9708" name="Picture 7" descr="D:\Воробьева\Кино и актеры\Картинки для презентации\4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025" y="260350"/>
            <a:ext cx="3414713" cy="25622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1993" name="Прямоугольник 12"/>
          <p:cNvSpPr>
            <a:spLocks noChangeArrowheads="1"/>
          </p:cNvSpPr>
          <p:nvPr/>
        </p:nvSpPr>
        <p:spPr bwMode="auto">
          <a:xfrm>
            <a:off x="887413" y="2781300"/>
            <a:ext cx="2820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«Соломенная шляпка»,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1974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Мои документы\Воробьева\Кино и актеры\Воробьева\1 - 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62088"/>
            <a:ext cx="3384550" cy="515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3995738" y="1700213"/>
            <a:ext cx="5003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Егорова, Т. Н. Андрей Миронов и я : драма любви / Т. Н. Егорова. - 3-е изд., испр. и доп. - М. : ЭКСМО, 2006. - 640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3851920" y="2996952"/>
            <a:ext cx="4752975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Эта книга о любви, которая оказалась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сильнее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жизни и смерти. Андрей Миронов в  романе – не монумент, отшлифованный до  блеска. Он живой, любящий, нежный, взрывной;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он капризен, но и прост, 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непоследователен, как все смертные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7509" y="44624"/>
            <a:ext cx="5676939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Владимир   Семёнович</a:t>
            </a:r>
          </a:p>
          <a:p>
            <a:pPr algn="ctr"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Высоцкий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8625" y="1125538"/>
            <a:ext cx="3095625" cy="1014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января 1938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июля 1980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08625" y="2178050"/>
            <a:ext cx="3311525" cy="132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Советский поэт, актёр и автор-исполнитель песен; автор прозаических произведений</a:t>
            </a:r>
          </a:p>
        </p:txBody>
      </p:sp>
      <p:pic>
        <p:nvPicPr>
          <p:cNvPr id="30725" name="Picture 2" descr="D:\Воробьева\Кино и актеры\Картинки для презентации\250px-Высоцк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8" y="332656"/>
            <a:ext cx="2106299" cy="3204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26" name="Picture 3" descr="D:\Воробьева\Кино и актеры\Картинки для презентации\iphone360_295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9833" y="1681221"/>
            <a:ext cx="2376264" cy="3764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27" name="Picture 4" descr="D:\Воробьева\Кино и актеры\Картинки для презентации\0_cc8e7_d35ae4f6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2185907" cy="3096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4040" name="Прямоугольник 4"/>
          <p:cNvSpPr>
            <a:spLocks noChangeArrowheads="1"/>
          </p:cNvSpPr>
          <p:nvPr/>
        </p:nvSpPr>
        <p:spPr bwMode="auto">
          <a:xfrm>
            <a:off x="0" y="4005064"/>
            <a:ext cx="374491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«Мне есть что спеть, </a:t>
            </a: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представ перед </a:t>
            </a: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Всевышним,</a:t>
            </a:r>
          </a:p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Мне есть чем оправдаться </a:t>
            </a:r>
          </a:p>
          <a:p>
            <a:pPr algn="ctr">
              <a:spcAft>
                <a:spcPts val="12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перед Ним»</a:t>
            </a:r>
          </a:p>
          <a:p>
            <a:pPr algn="r"/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В. Высоцкий</a:t>
            </a:r>
          </a:p>
          <a:p>
            <a:pPr algn="r">
              <a:spcAft>
                <a:spcPts val="600"/>
              </a:spcAft>
            </a:pPr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                             11 июня 1980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Воробьева\Кино и актеры\Картинки для презентации\72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476250"/>
            <a:ext cx="2674937" cy="198913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534988" y="2452688"/>
            <a:ext cx="1949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«Сверстницы»,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1959 г.</a:t>
            </a:r>
          </a:p>
        </p:txBody>
      </p:sp>
      <p:pic>
        <p:nvPicPr>
          <p:cNvPr id="31748" name="Picture 3" descr="D:\Воробьева\Кино и актеры\Картинки для презентации\vgaAKnibg4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75" y="865188"/>
            <a:ext cx="2732088" cy="198755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5061" name="Прямоугольник 4"/>
          <p:cNvSpPr>
            <a:spLocks noChangeArrowheads="1"/>
          </p:cNvSpPr>
          <p:nvPr/>
        </p:nvSpPr>
        <p:spPr bwMode="auto">
          <a:xfrm>
            <a:off x="2903538" y="2852738"/>
            <a:ext cx="3036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«Карьера Димы Горина»,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1961 г.</a:t>
            </a:r>
          </a:p>
        </p:txBody>
      </p:sp>
      <p:sp>
        <p:nvSpPr>
          <p:cNvPr id="45062" name="Прямоугольник 5"/>
          <p:cNvSpPr>
            <a:spLocks noChangeArrowheads="1"/>
          </p:cNvSpPr>
          <p:nvPr/>
        </p:nvSpPr>
        <p:spPr bwMode="auto">
          <a:xfrm>
            <a:off x="5915025" y="2420938"/>
            <a:ext cx="2978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«713-й просит посадку»,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1962 г.</a:t>
            </a:r>
          </a:p>
        </p:txBody>
      </p:sp>
      <p:pic>
        <p:nvPicPr>
          <p:cNvPr id="31751" name="Picture 4" descr="D:\Воробьева\Кино и актеры\Картинки для презентации\medium_646e55d003ea11139dc9f461544e907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563" y="476250"/>
            <a:ext cx="2651125" cy="198913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1752" name="Picture 5" descr="D:\Воробьева\Кино и актеры\Картинки для презентации\525947.jpg"/>
          <p:cNvPicPr>
            <a:picLocks noChangeAspect="1" noChangeArrowheads="1"/>
          </p:cNvPicPr>
          <p:nvPr/>
        </p:nvPicPr>
        <p:blipFill rotWithShape="1">
          <a:blip r:embed="rId6" cstate="print"/>
          <a:srcRect l="7331" r="10542"/>
          <a:stretch/>
        </p:blipFill>
        <p:spPr bwMode="auto">
          <a:xfrm>
            <a:off x="169863" y="3625850"/>
            <a:ext cx="2735262" cy="189071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5065" name="Прямоугольник 8"/>
          <p:cNvSpPr>
            <a:spLocks noChangeArrowheads="1"/>
          </p:cNvSpPr>
          <p:nvPr/>
        </p:nvSpPr>
        <p:spPr bwMode="auto">
          <a:xfrm>
            <a:off x="698500" y="5516563"/>
            <a:ext cx="1641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«Стряпуха»,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1965 г.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54" name="Picture 6" descr="D:\Воробьева\Кино и актеры\Картинки для презентации\PR201101201649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4221163"/>
            <a:ext cx="2535237" cy="19018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5067" name="Прямоугольник 10"/>
          <p:cNvSpPr>
            <a:spLocks noChangeArrowheads="1"/>
          </p:cNvSpPr>
          <p:nvPr/>
        </p:nvSpPr>
        <p:spPr bwMode="auto">
          <a:xfrm>
            <a:off x="3606800" y="6092825"/>
            <a:ext cx="1757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«Вертикаль»,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1966 г.</a:t>
            </a:r>
          </a:p>
        </p:txBody>
      </p:sp>
      <p:sp>
        <p:nvSpPr>
          <p:cNvPr id="45068" name="Прямоугольник 11"/>
          <p:cNvSpPr>
            <a:spLocks noChangeArrowheads="1"/>
          </p:cNvSpPr>
          <p:nvPr/>
        </p:nvSpPr>
        <p:spPr bwMode="auto">
          <a:xfrm>
            <a:off x="6176963" y="5508625"/>
            <a:ext cx="2066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«Интервенция»,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1968 г.</a:t>
            </a:r>
          </a:p>
        </p:txBody>
      </p:sp>
      <p:pic>
        <p:nvPicPr>
          <p:cNvPr id="31757" name="Picture 7" descr="D:\Воробьева\Кино и актеры\Картинки для презентации\5776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26125" y="3590925"/>
            <a:ext cx="2600325" cy="192563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144463" y="2565400"/>
            <a:ext cx="2643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«Короткие встречи»,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1967 г.</a:t>
            </a:r>
          </a:p>
        </p:txBody>
      </p:sp>
      <p:pic>
        <p:nvPicPr>
          <p:cNvPr id="32771" name="Picture 2" descr="D:\Воробьева\Кино и актеры\Картинки для презентации\58420.jpg"/>
          <p:cNvPicPr>
            <a:picLocks noChangeAspect="1" noChangeArrowheads="1"/>
          </p:cNvPicPr>
          <p:nvPr/>
        </p:nvPicPr>
        <p:blipFill rotWithShape="1">
          <a:blip r:embed="rId3" cstate="print"/>
          <a:srcRect b="14132"/>
          <a:stretch/>
        </p:blipFill>
        <p:spPr bwMode="auto">
          <a:xfrm>
            <a:off x="74613" y="188913"/>
            <a:ext cx="2743200" cy="239395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6084" name="Прямоугольник 3"/>
          <p:cNvSpPr>
            <a:spLocks noChangeArrowheads="1"/>
          </p:cNvSpPr>
          <p:nvPr/>
        </p:nvSpPr>
        <p:spPr bwMode="auto">
          <a:xfrm>
            <a:off x="2898775" y="2852738"/>
            <a:ext cx="3243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«Служили два товарища»,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1968 г.</a:t>
            </a:r>
          </a:p>
        </p:txBody>
      </p:sp>
      <p:pic>
        <p:nvPicPr>
          <p:cNvPr id="32773" name="Picture 3" descr="D:\Воробьева\Кино и актеры\Картинки для презентации\medium_b77fde992ab0f7308dab787d51f60da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788" y="700088"/>
            <a:ext cx="3009900" cy="215265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6086" name="Прямоугольник 5"/>
          <p:cNvSpPr>
            <a:spLocks noChangeArrowheads="1"/>
          </p:cNvSpPr>
          <p:nvPr/>
        </p:nvSpPr>
        <p:spPr bwMode="auto">
          <a:xfrm>
            <a:off x="6300788" y="2492375"/>
            <a:ext cx="208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«Хозяин тайги»,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1968 г.</a:t>
            </a:r>
          </a:p>
        </p:txBody>
      </p:sp>
      <p:pic>
        <p:nvPicPr>
          <p:cNvPr id="32775" name="Picture 4" descr="D:\Воробьева\Кино и актеры\Картинки для презентации\0_12481a_67697049_orig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6013" y="188913"/>
            <a:ext cx="2232025" cy="23495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6088" name="Прямоугольник 7"/>
          <p:cNvSpPr>
            <a:spLocks noChangeArrowheads="1"/>
          </p:cNvSpPr>
          <p:nvPr/>
        </p:nvSpPr>
        <p:spPr bwMode="auto">
          <a:xfrm>
            <a:off x="-107950" y="5805488"/>
            <a:ext cx="31670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«Сказ про то, как царь Петр арапа женил»,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1976 г.</a:t>
            </a:r>
          </a:p>
        </p:txBody>
      </p:sp>
      <p:pic>
        <p:nvPicPr>
          <p:cNvPr id="32777" name="Picture 6" descr="D:\Воробьева\Кино и актеры\Картинки для презентации\1394527772_26e3a22aa582.jpg"/>
          <p:cNvPicPr>
            <a:picLocks noChangeAspect="1" noChangeArrowheads="1"/>
          </p:cNvPicPr>
          <p:nvPr/>
        </p:nvPicPr>
        <p:blipFill rotWithShape="1">
          <a:blip r:embed="rId6" cstate="print"/>
          <a:srcRect l="10396"/>
          <a:stretch/>
        </p:blipFill>
        <p:spPr bwMode="auto">
          <a:xfrm>
            <a:off x="107950" y="3500438"/>
            <a:ext cx="2725738" cy="22987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6090" name="Прямоугольник 10"/>
          <p:cNvSpPr>
            <a:spLocks noChangeArrowheads="1"/>
          </p:cNvSpPr>
          <p:nvPr/>
        </p:nvSpPr>
        <p:spPr bwMode="auto">
          <a:xfrm>
            <a:off x="2879725" y="6165850"/>
            <a:ext cx="2881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«Маленькие трагедии»,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1979 г.</a:t>
            </a:r>
          </a:p>
        </p:txBody>
      </p:sp>
      <p:pic>
        <p:nvPicPr>
          <p:cNvPr id="32779" name="Picture 7" descr="D:\Воробьева\Кино и актеры\Картинки для презентации\1431764520_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7838" y="3860800"/>
            <a:ext cx="2530475" cy="22987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6092" name="Прямоугольник 12"/>
          <p:cNvSpPr>
            <a:spLocks noChangeArrowheads="1"/>
          </p:cNvSpPr>
          <p:nvPr/>
        </p:nvSpPr>
        <p:spPr bwMode="auto">
          <a:xfrm>
            <a:off x="5795963" y="5805488"/>
            <a:ext cx="2706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«Место встречи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изменить нельзя», 1979 г.</a:t>
            </a:r>
          </a:p>
        </p:txBody>
      </p:sp>
      <p:pic>
        <p:nvPicPr>
          <p:cNvPr id="32781" name="Picture 8" descr="D:\Воробьева\Кино и актеры\Картинки для презентации\screen5.jpg"/>
          <p:cNvPicPr>
            <a:picLocks noChangeAspect="1" noChangeArrowheads="1"/>
          </p:cNvPicPr>
          <p:nvPr/>
        </p:nvPicPr>
        <p:blipFill rotWithShape="1">
          <a:blip r:embed="rId8" cstate="print"/>
          <a:srcRect l="8228" r="4655"/>
          <a:stretch/>
        </p:blipFill>
        <p:spPr bwMode="auto">
          <a:xfrm>
            <a:off x="5719763" y="3500438"/>
            <a:ext cx="2708275" cy="2312987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Мои документы\Воробьева\Кино и актеры\Воробьева\1 - 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628775"/>
            <a:ext cx="3198813" cy="490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3779838" y="1773238"/>
            <a:ext cx="4895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Высоцкий В. С. Стихи и песни / В. С. Высоцкий. - М. : Искусство, 1988. - 256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47109" name="Прямоугольник 4"/>
          <p:cNvSpPr>
            <a:spLocks noChangeArrowheads="1"/>
          </p:cNvSpPr>
          <p:nvPr/>
        </p:nvSpPr>
        <p:spPr bwMode="auto">
          <a:xfrm>
            <a:off x="3744913" y="3155950"/>
            <a:ext cx="4859337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сборнике представлены</a:t>
            </a:r>
          </a:p>
          <a:p>
            <a:pPr algn="ctr">
              <a:spcAft>
                <a:spcPts val="300"/>
              </a:spcAft>
            </a:pPr>
            <a:r>
              <a:rPr lang="ru-RU" sz="22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разножанровые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 стихи и песни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Владимира Высоцкого, сочиненные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разные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годы. Некоторые песни в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данном издании сопровождаются </a:t>
            </a:r>
          </a:p>
          <a:p>
            <a:pPr algn="ctr">
              <a:spcAft>
                <a:spcPts val="3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нотными записями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Воробьева\Кино и актеры\Картинки для презентации\foto-nikita-mihalkov-v-molodosti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13399"/>
          <a:stretch/>
        </p:blipFill>
        <p:spPr bwMode="auto">
          <a:xfrm>
            <a:off x="251520" y="267358"/>
            <a:ext cx="2232248" cy="2965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5" name="Picture 3" descr="D:\Воробьева\Кино и актеры\Картинки для презентации\foto-nikita-mihalkov-v-molodosti-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21897" b="5674"/>
          <a:stretch/>
        </p:blipFill>
        <p:spPr bwMode="auto">
          <a:xfrm>
            <a:off x="2574433" y="1988840"/>
            <a:ext cx="3004936" cy="3207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3796" name="Picture 4" descr="D:\Воробьева\Кино и актеры\Картинки для презентации\490565b83a8db27513df0c72f8d74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3376747"/>
            <a:ext cx="2737048" cy="3276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8133" name="Прямоугольник 4"/>
          <p:cNvSpPr>
            <a:spLocks noChangeArrowheads="1"/>
          </p:cNvSpPr>
          <p:nvPr/>
        </p:nvSpPr>
        <p:spPr bwMode="auto">
          <a:xfrm>
            <a:off x="-114300" y="3500438"/>
            <a:ext cx="281463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 самого раннего детства Никита Михалков проявлял свои творческие способности.</a:t>
            </a:r>
          </a:p>
          <a:p>
            <a:pPr algn="ctr">
              <a:spcAft>
                <a:spcPts val="600"/>
              </a:spcAft>
            </a:pPr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Мальчик мечтал об актерской карьере и всесторонне развивался в этом направлении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7784" y="116632"/>
            <a:ext cx="600456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никита</a:t>
            </a: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Сергеевич</a:t>
            </a:r>
          </a:p>
          <a:p>
            <a:pPr algn="ctr">
              <a:defRPr/>
            </a:pPr>
            <a:r>
              <a:rPr lang="ru-RU" sz="36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михалков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1863" y="1557338"/>
            <a:ext cx="2305050" cy="4000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 октября 1945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8625" y="2125663"/>
            <a:ext cx="3311525" cy="10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Советский и российский кинорежиссёр, актёр, сценарист и продюсер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Мои документы\Воробьева\Кино и актеры\Воробьева\1 - 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57338"/>
            <a:ext cx="3646488" cy="504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4211638" y="15573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Никита Михалков : сборник / сост. </a:t>
            </a:r>
          </a:p>
          <a:p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А. М. Сандлер. - М. : Искусство, 1989. - 252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49157" name="Прямоугольник 4"/>
          <p:cNvSpPr>
            <a:spLocks noChangeArrowheads="1"/>
          </p:cNvSpPr>
          <p:nvPr/>
        </p:nvSpPr>
        <p:spPr bwMode="auto">
          <a:xfrm>
            <a:off x="4140200" y="3178175"/>
            <a:ext cx="4392613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4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 творчестве Никиты Сергеевича в</a:t>
            </a:r>
          </a:p>
          <a:p>
            <a:pPr algn="ctr">
              <a:spcAft>
                <a:spcPts val="4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книге рассказывают ведущие</a:t>
            </a:r>
          </a:p>
          <a:p>
            <a:pPr algn="ctr">
              <a:spcAft>
                <a:spcPts val="4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режиссеры, киноведы, литераторы, </a:t>
            </a:r>
          </a:p>
          <a:p>
            <a:pPr algn="ctr">
              <a:spcAft>
                <a:spcPts val="4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актеры. Рассказывает и сам</a:t>
            </a:r>
          </a:p>
          <a:p>
            <a:pPr algn="ctr">
              <a:spcAft>
                <a:spcPts val="4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Михалков о своих фильмах,</a:t>
            </a:r>
          </a:p>
          <a:p>
            <a:pPr algn="ctr">
              <a:spcAft>
                <a:spcPts val="4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 профессии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2859088" y="6372225"/>
            <a:ext cx="3513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«Я шагаю по Москве», 1964 г.</a:t>
            </a:r>
          </a:p>
        </p:txBody>
      </p:sp>
      <p:pic>
        <p:nvPicPr>
          <p:cNvPr id="34819" name="Picture 2" descr="D:\Воробьева\Кино и актеры\Картинки для презентации\2676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47675"/>
            <a:ext cx="3505200" cy="283686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4830" name="Picture 14" descr="C:\Users\Татьяна\Desktop\Кино и актеры\309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88" y="471488"/>
            <a:ext cx="3724275" cy="28130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4831" name="Picture 15" descr="C:\Users\Татьяна\Desktop\Кино и актеры\shag2.jpg"/>
          <p:cNvPicPr>
            <a:picLocks noChangeAspect="1" noChangeArrowheads="1"/>
          </p:cNvPicPr>
          <p:nvPr/>
        </p:nvPicPr>
        <p:blipFill rotWithShape="1">
          <a:blip r:embed="rId5" cstate="print"/>
          <a:srcRect l="7958" r="22677"/>
          <a:stretch/>
        </p:blipFill>
        <p:spPr bwMode="auto">
          <a:xfrm>
            <a:off x="2308225" y="3500438"/>
            <a:ext cx="4527550" cy="28082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3"/>
          <p:cNvSpPr>
            <a:spLocks noChangeArrowheads="1"/>
          </p:cNvSpPr>
          <p:nvPr/>
        </p:nvSpPr>
        <p:spPr bwMode="auto">
          <a:xfrm>
            <a:off x="288925" y="2420938"/>
            <a:ext cx="2555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«Дворянское гнездо»,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1969 г.</a:t>
            </a:r>
          </a:p>
        </p:txBody>
      </p:sp>
      <p:pic>
        <p:nvPicPr>
          <p:cNvPr id="34821" name="Picture 3" descr="D:\Воробьева\Кино и актеры\Картинки для презентации\i_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34950"/>
            <a:ext cx="2928938" cy="219551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204" name="Прямоугольник 5"/>
          <p:cNvSpPr>
            <a:spLocks noChangeArrowheads="1"/>
          </p:cNvSpPr>
          <p:nvPr/>
        </p:nvSpPr>
        <p:spPr bwMode="auto">
          <a:xfrm>
            <a:off x="2706688" y="2924175"/>
            <a:ext cx="3736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«Станционный смотритель»,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1972 г.</a:t>
            </a:r>
          </a:p>
        </p:txBody>
      </p:sp>
      <p:pic>
        <p:nvPicPr>
          <p:cNvPr id="34823" name="Picture 4" descr="D:\Воробьева\Кино и актеры\Картинки для презентации\2.jpg"/>
          <p:cNvPicPr>
            <a:picLocks noChangeAspect="1" noChangeArrowheads="1"/>
          </p:cNvPicPr>
          <p:nvPr/>
        </p:nvPicPr>
        <p:blipFill rotWithShape="1">
          <a:blip r:embed="rId4" cstate="print"/>
          <a:srcRect r="5355" b="3975"/>
          <a:stretch/>
        </p:blipFill>
        <p:spPr bwMode="auto">
          <a:xfrm>
            <a:off x="3178175" y="730250"/>
            <a:ext cx="2860675" cy="21939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206" name="Прямоугольник 7"/>
          <p:cNvSpPr>
            <a:spLocks noChangeArrowheads="1"/>
          </p:cNvSpPr>
          <p:nvPr/>
        </p:nvSpPr>
        <p:spPr bwMode="auto">
          <a:xfrm>
            <a:off x="539750" y="5805488"/>
            <a:ext cx="3816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«Шерлок Холмс и доктор Ватсон: Собака Баскервилей», 1981 г.</a:t>
            </a:r>
          </a:p>
        </p:txBody>
      </p:sp>
      <p:pic>
        <p:nvPicPr>
          <p:cNvPr id="34825" name="Picture 5" descr="D:\Воробьева\Кино и актеры\Картинки для презентации\33444-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8388" y="3789363"/>
            <a:ext cx="2782887" cy="2014537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208" name="Прямоугольник 9"/>
          <p:cNvSpPr>
            <a:spLocks noChangeArrowheads="1"/>
          </p:cNvSpPr>
          <p:nvPr/>
        </p:nvSpPr>
        <p:spPr bwMode="auto">
          <a:xfrm>
            <a:off x="6111875" y="2433638"/>
            <a:ext cx="2574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«Жестокий романс»,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1984 г.</a:t>
            </a:r>
          </a:p>
        </p:txBody>
      </p:sp>
      <p:pic>
        <p:nvPicPr>
          <p:cNvPr id="34827" name="Picture 6" descr="D:\Воробьева\Кино и актеры\Картинки для презентации\82c75e298f5702a0bea84900377b62bc.jpg"/>
          <p:cNvPicPr>
            <a:picLocks noChangeAspect="1" noChangeArrowheads="1"/>
          </p:cNvPicPr>
          <p:nvPr/>
        </p:nvPicPr>
        <p:blipFill rotWithShape="1">
          <a:blip r:embed="rId6" cstate="print"/>
          <a:srcRect l="26306"/>
          <a:stretch/>
        </p:blipFill>
        <p:spPr bwMode="auto">
          <a:xfrm>
            <a:off x="6169025" y="234950"/>
            <a:ext cx="2435225" cy="219551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210" name="Прямоугольник 11"/>
          <p:cNvSpPr>
            <a:spLocks noChangeArrowheads="1"/>
          </p:cNvSpPr>
          <p:nvPr/>
        </p:nvSpPr>
        <p:spPr bwMode="auto">
          <a:xfrm>
            <a:off x="5076825" y="5818188"/>
            <a:ext cx="29892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«Утомленные солнцем»,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1994 г.</a:t>
            </a:r>
          </a:p>
        </p:txBody>
      </p:sp>
      <p:pic>
        <p:nvPicPr>
          <p:cNvPr id="34829" name="Picture 7" descr="D:\Воробьева\Кино и актеры\Картинки для презентации\us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1100" y="3789363"/>
            <a:ext cx="3109913" cy="202406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Воробьева\Кино и актеры\Картинки для презентации\484286_600.jpg"/>
          <p:cNvPicPr>
            <a:picLocks noChangeAspect="1" noChangeArrowheads="1"/>
          </p:cNvPicPr>
          <p:nvPr/>
        </p:nvPicPr>
        <p:blipFill>
          <a:blip r:embed="rId3" cstate="print"/>
          <a:srcRect t="5882"/>
          <a:stretch>
            <a:fillRect/>
          </a:stretch>
        </p:blipFill>
        <p:spPr bwMode="auto">
          <a:xfrm>
            <a:off x="414338" y="333375"/>
            <a:ext cx="3221037" cy="23034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D:\Воробьева\Кино и актеры\Картинки для презентации\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33375"/>
            <a:ext cx="3452813" cy="25193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2" name="Picture 4" descr="D:\Воробьева\Кино и актеры\Картинки для презентации\20090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068638"/>
            <a:ext cx="2663825" cy="33305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4" name="Picture 6" descr="D:\Воробьева\Кино и актеры\Картинки для презентации\902490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2133600"/>
            <a:ext cx="3529012" cy="251936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3" name="Picture 5" descr="D:\Воробьева\Кино и актеры\Картинки для презентации\106162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3716338"/>
            <a:ext cx="3646488" cy="26654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1102111" y="2852738"/>
            <a:ext cx="2224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«Жмурки», 2005 г.</a:t>
            </a:r>
          </a:p>
        </p:txBody>
      </p:sp>
      <p:pic>
        <p:nvPicPr>
          <p:cNvPr id="35843" name="Picture 2" descr="D:\Воробьева\Кино и актеры\Картинки для презентации\1247760630_kadr_83.jpg"/>
          <p:cNvPicPr>
            <a:picLocks noChangeAspect="1" noChangeArrowheads="1"/>
          </p:cNvPicPr>
          <p:nvPr/>
        </p:nvPicPr>
        <p:blipFill rotWithShape="1">
          <a:blip r:embed="rId3" cstate="print"/>
          <a:srcRect l="6524" t="2687" r="6888" b="8849"/>
          <a:stretch/>
        </p:blipFill>
        <p:spPr bwMode="auto">
          <a:xfrm>
            <a:off x="250825" y="542925"/>
            <a:ext cx="3968750" cy="230981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2228" name="Прямоугольник 3"/>
          <p:cNvSpPr>
            <a:spLocks noChangeArrowheads="1"/>
          </p:cNvSpPr>
          <p:nvPr/>
        </p:nvSpPr>
        <p:spPr bwMode="auto">
          <a:xfrm>
            <a:off x="2990969" y="6237288"/>
            <a:ext cx="2936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«Мне не больно», 2006 г.</a:t>
            </a:r>
          </a:p>
        </p:txBody>
      </p:sp>
      <p:pic>
        <p:nvPicPr>
          <p:cNvPr id="35845" name="Picture 3" descr="D:\Воробьева\Кино и актеры\Картинки для презентации\maxresdefault.jpg"/>
          <p:cNvPicPr>
            <a:picLocks noChangeAspect="1" noChangeArrowheads="1"/>
          </p:cNvPicPr>
          <p:nvPr/>
        </p:nvPicPr>
        <p:blipFill rotWithShape="1">
          <a:blip r:embed="rId4" cstate="print"/>
          <a:srcRect l="4123" t="2830" r="12582" b="3978"/>
          <a:stretch/>
        </p:blipFill>
        <p:spPr bwMode="auto">
          <a:xfrm>
            <a:off x="2268538" y="3573463"/>
            <a:ext cx="4313237" cy="26511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2230" name="Прямоугольник 5"/>
          <p:cNvSpPr>
            <a:spLocks noChangeArrowheads="1"/>
          </p:cNvSpPr>
          <p:nvPr/>
        </p:nvSpPr>
        <p:spPr bwMode="auto">
          <a:xfrm>
            <a:off x="4801699" y="2852738"/>
            <a:ext cx="3666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«Статский советник», 2005 г.</a:t>
            </a:r>
          </a:p>
        </p:txBody>
      </p:sp>
      <p:pic>
        <p:nvPicPr>
          <p:cNvPr id="35847" name="Picture 4" descr="D:\Воробьева\Кино и актеры\Картинки для презентации\medium_f4ecfaa6bc82366dcce66101bdd7dac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2925"/>
            <a:ext cx="4032250" cy="230981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Воробьева\Кино и актеры\Картинки для презентации\1000024-doc2fb_image_0200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266517"/>
            <a:ext cx="2376264" cy="3314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7" name="Picture 3" descr="D:\Воробьева\Кино и актеры\Картинки для презентации\gundareva_med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3395" y="2101010"/>
            <a:ext cx="2582702" cy="3632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6868" name="Picture 4" descr="D:\Воробьева\Кино и актеры\Картинки для презентации\1342599637_0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3213100"/>
            <a:ext cx="2706892" cy="3247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3253" name="Прямоугольник 4"/>
          <p:cNvSpPr>
            <a:spLocks noChangeArrowheads="1"/>
          </p:cNvSpPr>
          <p:nvPr/>
        </p:nvSpPr>
        <p:spPr bwMode="auto">
          <a:xfrm>
            <a:off x="5364163" y="2205038"/>
            <a:ext cx="3649662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Советская и российская актриса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театра и кино</a:t>
            </a:r>
          </a:p>
        </p:txBody>
      </p:sp>
      <p:sp>
        <p:nvSpPr>
          <p:cNvPr id="53254" name="Прямоугольник 5"/>
          <p:cNvSpPr>
            <a:spLocks noChangeArrowheads="1"/>
          </p:cNvSpPr>
          <p:nvPr/>
        </p:nvSpPr>
        <p:spPr bwMode="auto">
          <a:xfrm>
            <a:off x="5364088" y="1557338"/>
            <a:ext cx="3573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28 августа 1948 - 15 мая </a:t>
            </a: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  <a:endParaRPr lang="ru-RU" sz="2000" b="1" dirty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5" name="Прямоугольник 7"/>
          <p:cNvSpPr>
            <a:spLocks noChangeArrowheads="1"/>
          </p:cNvSpPr>
          <p:nvPr/>
        </p:nvSpPr>
        <p:spPr bwMode="auto">
          <a:xfrm>
            <a:off x="-36514" y="4049713"/>
            <a:ext cx="295232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качестве актрисы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никогда себя не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рассматривала, считая,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 что театр — это не для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неё, вроде, мол, и </a:t>
            </a: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весело,  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но внешность </a:t>
            </a: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особых  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надежд не </a:t>
            </a:r>
            <a:r>
              <a:rPr lang="ru-RU" sz="20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внушает</a:t>
            </a:r>
            <a:endParaRPr lang="ru-RU" sz="2000" b="1" dirty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5584" y="232047"/>
            <a:ext cx="600456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3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наталья</a:t>
            </a:r>
            <a:r>
              <a:rPr lang="ru-RU" sz="33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3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георгиевна</a:t>
            </a:r>
            <a:endParaRPr lang="ru-RU" sz="33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3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гундарева</a:t>
            </a:r>
            <a:endParaRPr lang="ru-RU" sz="33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71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Мои документы\Воробьева\Кино и актеры\Воробьева\1 - 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00213"/>
            <a:ext cx="3143250" cy="481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54276" name="Прямоугольник 3"/>
          <p:cNvSpPr>
            <a:spLocks noChangeArrowheads="1"/>
          </p:cNvSpPr>
          <p:nvPr/>
        </p:nvSpPr>
        <p:spPr bwMode="auto">
          <a:xfrm>
            <a:off x="3708400" y="1700213"/>
            <a:ext cx="49672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Дубровский В. Наталья </a:t>
            </a:r>
            <a:r>
              <a:rPr lang="ru-RU" sz="20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Гундарева</a:t>
            </a:r>
            <a:r>
              <a:rPr lang="ru-RU" sz="20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: пятнадцать лет спустя / В. Дубровский. - М. : Искусство, 1989. - 190 с.</a:t>
            </a:r>
          </a:p>
        </p:txBody>
      </p:sp>
      <p:sp>
        <p:nvSpPr>
          <p:cNvPr id="54277" name="Прямоугольник 4"/>
          <p:cNvSpPr>
            <a:spLocks noChangeArrowheads="1"/>
          </p:cNvSpPr>
          <p:nvPr/>
        </p:nvSpPr>
        <p:spPr bwMode="auto">
          <a:xfrm>
            <a:off x="3419872" y="3438525"/>
            <a:ext cx="5328592" cy="181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книге представлен рассказ о творческом </a:t>
            </a:r>
          </a:p>
          <a:p>
            <a:pPr algn="ctr">
              <a:spcAft>
                <a:spcPts val="200"/>
              </a:spcAft>
            </a:pP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пути актрисы, анализ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наиболее значительных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ролей, беседы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200" b="1" dirty="0" err="1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Гундаревой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2200" b="1" dirty="0" smtClean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интервью</a:t>
            </a:r>
            <a:endParaRPr lang="ru-RU" sz="2200" b="1" dirty="0">
              <a:solidFill>
                <a:srgbClr val="8230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2686050" y="6308725"/>
            <a:ext cx="3864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«Здравствуй и прощай!», 1972 г.</a:t>
            </a:r>
          </a:p>
        </p:txBody>
      </p:sp>
      <p:pic>
        <p:nvPicPr>
          <p:cNvPr id="40963" name="Picture 2" descr="D:\Воробьева\Кино и актеры\Картинки для презентации\3.jpg"/>
          <p:cNvPicPr>
            <a:picLocks noChangeAspect="1" noChangeArrowheads="1"/>
          </p:cNvPicPr>
          <p:nvPr/>
        </p:nvPicPr>
        <p:blipFill>
          <a:blip r:embed="rId3" cstate="print"/>
          <a:srcRect r="2452" b="11151"/>
          <a:stretch>
            <a:fillRect/>
          </a:stretch>
        </p:blipFill>
        <p:spPr bwMode="auto">
          <a:xfrm>
            <a:off x="611188" y="441325"/>
            <a:ext cx="3313112" cy="226695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0964" name="Picture 8" descr="C:\Users\Татьяна\Desktop\Кино и актеры\57993-clip-53k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50" y="2928938"/>
            <a:ext cx="3338513" cy="323691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0965" name="Picture 9" descr="C:\Users\Татьяна\Desktop\Кино и актеры\12_9.jpg"/>
          <p:cNvPicPr>
            <a:picLocks noChangeAspect="1" noChangeArrowheads="1"/>
          </p:cNvPicPr>
          <p:nvPr/>
        </p:nvPicPr>
        <p:blipFill>
          <a:blip r:embed="rId5" cstate="print"/>
          <a:srcRect l="9637" b="5347"/>
          <a:stretch>
            <a:fillRect/>
          </a:stretch>
        </p:blipFill>
        <p:spPr bwMode="auto">
          <a:xfrm>
            <a:off x="4356100" y="441325"/>
            <a:ext cx="3824288" cy="57245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3"/>
          <p:cNvSpPr>
            <a:spLocks noChangeArrowheads="1"/>
          </p:cNvSpPr>
          <p:nvPr/>
        </p:nvSpPr>
        <p:spPr bwMode="auto">
          <a:xfrm>
            <a:off x="3203575" y="3132138"/>
            <a:ext cx="2157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«Подранки», 1976 г.</a:t>
            </a:r>
          </a:p>
        </p:txBody>
      </p:sp>
      <p:sp>
        <p:nvSpPr>
          <p:cNvPr id="56323" name="Прямоугольник 5"/>
          <p:cNvSpPr>
            <a:spLocks noChangeArrowheads="1"/>
          </p:cNvSpPr>
          <p:nvPr/>
        </p:nvSpPr>
        <p:spPr bwMode="auto">
          <a:xfrm>
            <a:off x="2781300" y="6443663"/>
            <a:ext cx="3014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«Сладкая женщина», 1977 г.</a:t>
            </a:r>
          </a:p>
        </p:txBody>
      </p:sp>
      <p:pic>
        <p:nvPicPr>
          <p:cNvPr id="41991" name="Picture 4" descr="D:\Воробьева\Кино и актеры\Картинки для презентации\x538.jpeg"/>
          <p:cNvPicPr>
            <a:picLocks noChangeAspect="1" noChangeArrowheads="1"/>
          </p:cNvPicPr>
          <p:nvPr/>
        </p:nvPicPr>
        <p:blipFill rotWithShape="1">
          <a:blip r:embed="rId3" cstate="print"/>
          <a:srcRect b="13061"/>
          <a:stretch/>
        </p:blipFill>
        <p:spPr bwMode="auto">
          <a:xfrm>
            <a:off x="395288" y="3590925"/>
            <a:ext cx="2374900" cy="247967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1992" name="Picture 8" descr="C:\Users\Татьяна\Desktop\Кино и актеры\8eaec-clip-47k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3313112" cy="21447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1989" name="Picture 3" descr="D:\Воробьева\Кино и актеры\Картинки для презентации\4_04.jpg"/>
          <p:cNvPicPr>
            <a:picLocks noChangeAspect="1" noChangeArrowheads="1"/>
          </p:cNvPicPr>
          <p:nvPr/>
        </p:nvPicPr>
        <p:blipFill rotWithShape="1">
          <a:blip r:embed="rId5" cstate="print"/>
          <a:srcRect r="3724"/>
          <a:stretch/>
        </p:blipFill>
        <p:spPr bwMode="auto">
          <a:xfrm>
            <a:off x="2627313" y="623888"/>
            <a:ext cx="3314700" cy="24225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1993" name="Picture 9" descr="C:\Users\Татьяна\Desktop\Кино и актеры\3093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144463"/>
            <a:ext cx="3009900" cy="21669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1995" name="Picture 11" descr="C:\Users\Татьяна\Desktop\Кино и актеры\450px-Gund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875" y="3967163"/>
            <a:ext cx="3273425" cy="24511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1994" name="Picture 10" descr="C:\Users\Татьяна\Desktop\Кино и актеры\-женщина-02.jpg"/>
          <p:cNvPicPr>
            <a:picLocks noChangeAspect="1" noChangeArrowheads="1"/>
          </p:cNvPicPr>
          <p:nvPr/>
        </p:nvPicPr>
        <p:blipFill rotWithShape="1">
          <a:blip r:embed="rId8" cstate="print"/>
          <a:srcRect l="7283" r="18027"/>
          <a:stretch/>
        </p:blipFill>
        <p:spPr bwMode="auto">
          <a:xfrm>
            <a:off x="5219700" y="3573463"/>
            <a:ext cx="3151188" cy="21732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1"/>
          <p:cNvSpPr>
            <a:spLocks noChangeArrowheads="1"/>
          </p:cNvSpPr>
          <p:nvPr/>
        </p:nvSpPr>
        <p:spPr bwMode="auto">
          <a:xfrm>
            <a:off x="1691680" y="3063875"/>
            <a:ext cx="55846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«Вас ожидает гражданка Никанорова», 1978 г.</a:t>
            </a:r>
          </a:p>
        </p:txBody>
      </p:sp>
      <p:sp>
        <p:nvSpPr>
          <p:cNvPr id="57347" name="Прямоугольник 3"/>
          <p:cNvSpPr>
            <a:spLocks noChangeArrowheads="1"/>
          </p:cNvSpPr>
          <p:nvPr/>
        </p:nvSpPr>
        <p:spPr bwMode="auto">
          <a:xfrm>
            <a:off x="2721131" y="6381750"/>
            <a:ext cx="33630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«Осенний марафон», 1979 г.</a:t>
            </a:r>
          </a:p>
        </p:txBody>
      </p:sp>
      <p:pic>
        <p:nvPicPr>
          <p:cNvPr id="43016" name="Picture 8" descr="C:\Users\Татьяна\Desktop\Кино и актеры\1435684961_1300114781_kadrs.jpg"/>
          <p:cNvPicPr>
            <a:picLocks noChangeAspect="1" noChangeArrowheads="1"/>
          </p:cNvPicPr>
          <p:nvPr/>
        </p:nvPicPr>
        <p:blipFill rotWithShape="1">
          <a:blip r:embed="rId3" cstate="print"/>
          <a:srcRect r="17198"/>
          <a:stretch/>
        </p:blipFill>
        <p:spPr bwMode="auto">
          <a:xfrm>
            <a:off x="157163" y="3836988"/>
            <a:ext cx="3224212" cy="203993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3013" name="Picture 3" descr="D:\Воробьева\Кино и актеры\Картинки для презентации\322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097338"/>
            <a:ext cx="3101975" cy="228441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3017" name="Picture 9" descr="C:\Users\Татьяна\Desktop\Кино и актеры\tvosennij-marafon_img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3822700"/>
            <a:ext cx="3140075" cy="219868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3018" name="Picture 10" descr="C:\Users\Татьяна\Desktop\Кино и актеры\68754.jpg"/>
          <p:cNvPicPr>
            <a:picLocks noChangeAspect="1" noChangeArrowheads="1"/>
          </p:cNvPicPr>
          <p:nvPr/>
        </p:nvPicPr>
        <p:blipFill rotWithShape="1">
          <a:blip r:embed="rId6" cstate="print"/>
          <a:srcRect l="19165" r="15475"/>
          <a:stretch/>
        </p:blipFill>
        <p:spPr bwMode="auto">
          <a:xfrm>
            <a:off x="179388" y="234950"/>
            <a:ext cx="3240087" cy="23415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" name="Picture 2" descr="D:\Воробьева\Кино и актеры\Картинки для презентации\68772.jpg"/>
          <p:cNvPicPr>
            <a:picLocks noChangeAspect="1" noChangeArrowheads="1"/>
          </p:cNvPicPr>
          <p:nvPr/>
        </p:nvPicPr>
        <p:blipFill rotWithShape="1">
          <a:blip r:embed="rId7" cstate="print"/>
          <a:srcRect l="46746" r="4805"/>
          <a:stretch/>
        </p:blipFill>
        <p:spPr bwMode="auto">
          <a:xfrm>
            <a:off x="3067050" y="458788"/>
            <a:ext cx="2654300" cy="258762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3019" name="Picture 11" descr="C:\Users\Татьяна\Desktop\Кино и актеры\Grazhdanka_Nikanorova.0-23-05.677.jpg"/>
          <p:cNvPicPr>
            <a:picLocks noChangeAspect="1" noChangeArrowheads="1"/>
          </p:cNvPicPr>
          <p:nvPr/>
        </p:nvPicPr>
        <p:blipFill rotWithShape="1">
          <a:blip r:embed="rId8" cstate="print"/>
          <a:srcRect l="20292" r="25023"/>
          <a:stretch/>
        </p:blipFill>
        <p:spPr bwMode="auto">
          <a:xfrm>
            <a:off x="5364163" y="260350"/>
            <a:ext cx="3024187" cy="24590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5"/>
          <p:cNvSpPr>
            <a:spLocks noChangeArrowheads="1"/>
          </p:cNvSpPr>
          <p:nvPr/>
        </p:nvSpPr>
        <p:spPr bwMode="auto">
          <a:xfrm>
            <a:off x="2051720" y="6237312"/>
            <a:ext cx="5064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«О бедном гусаре замолвите слово», 1980 г.</a:t>
            </a:r>
          </a:p>
        </p:txBody>
      </p:sp>
      <p:pic>
        <p:nvPicPr>
          <p:cNvPr id="43015" name="Picture 4" descr="D:\Воробьева\Кино и актеры\Картинки для презентации\46441.jpg"/>
          <p:cNvPicPr>
            <a:picLocks noChangeAspect="1" noChangeArrowheads="1"/>
          </p:cNvPicPr>
          <p:nvPr/>
        </p:nvPicPr>
        <p:blipFill rotWithShape="1">
          <a:blip r:embed="rId3" cstate="print"/>
          <a:srcRect b="10634"/>
          <a:stretch/>
        </p:blipFill>
        <p:spPr bwMode="auto">
          <a:xfrm>
            <a:off x="2411413" y="3343275"/>
            <a:ext cx="4089400" cy="274955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1442" name="Picture 2" descr="C:\Users\Татьяна\Desktop\Кино и актеры\46413.jpg"/>
          <p:cNvPicPr>
            <a:picLocks noChangeAspect="1" noChangeArrowheads="1"/>
          </p:cNvPicPr>
          <p:nvPr/>
        </p:nvPicPr>
        <p:blipFill rotWithShape="1">
          <a:blip r:embed="rId4" cstate="print"/>
          <a:srcRect b="11801"/>
          <a:stretch/>
        </p:blipFill>
        <p:spPr bwMode="auto">
          <a:xfrm>
            <a:off x="314325" y="504825"/>
            <a:ext cx="3970338" cy="26368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61443" name="Picture 3" descr="C:\Users\Татьяна\Desktop\Кино и актеры\46455.jpg"/>
          <p:cNvPicPr>
            <a:picLocks noChangeAspect="1" noChangeArrowheads="1"/>
          </p:cNvPicPr>
          <p:nvPr/>
        </p:nvPicPr>
        <p:blipFill rotWithShape="1">
          <a:blip r:embed="rId5" cstate="print"/>
          <a:srcRect b="9765"/>
          <a:stretch/>
        </p:blipFill>
        <p:spPr bwMode="auto">
          <a:xfrm>
            <a:off x="4572000" y="504825"/>
            <a:ext cx="3879850" cy="26368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403868" y="2349500"/>
            <a:ext cx="2178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«Подвиг Одессы»,</a:t>
            </a:r>
          </a:p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1985 г.</a:t>
            </a:r>
          </a:p>
        </p:txBody>
      </p:sp>
      <p:pic>
        <p:nvPicPr>
          <p:cNvPr id="44035" name="Picture 2" descr="D:\Воробьева\Кино и актеры\Картинки для презентации\medium_d63942c113f2f64c6b4bc7479868d58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3086100" cy="2160587"/>
          </a:xfrm>
          <a:prstGeom prst="rect">
            <a:avLst/>
          </a:prstGeom>
          <a:noFill/>
          <a:ln w="9525">
            <a:solidFill>
              <a:srgbClr val="F2F2F2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59396" name="Прямоугольник 3"/>
          <p:cNvSpPr>
            <a:spLocks noChangeArrowheads="1"/>
          </p:cNvSpPr>
          <p:nvPr/>
        </p:nvSpPr>
        <p:spPr bwMode="auto">
          <a:xfrm>
            <a:off x="2722930" y="2708275"/>
            <a:ext cx="29313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«Аэлита, не приставай 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к мужчинам», 1988 г.</a:t>
            </a:r>
          </a:p>
        </p:txBody>
      </p:sp>
      <p:sp>
        <p:nvSpPr>
          <p:cNvPr id="59397" name="Прямоугольник 5"/>
          <p:cNvSpPr>
            <a:spLocks noChangeArrowheads="1"/>
          </p:cNvSpPr>
          <p:nvPr/>
        </p:nvSpPr>
        <p:spPr bwMode="auto">
          <a:xfrm>
            <a:off x="5796136" y="2349500"/>
            <a:ext cx="2622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«Две стрелы», 1989 г.</a:t>
            </a:r>
          </a:p>
        </p:txBody>
      </p:sp>
      <p:sp>
        <p:nvSpPr>
          <p:cNvPr id="59398" name="Прямоугольник 7"/>
          <p:cNvSpPr>
            <a:spLocks noChangeArrowheads="1"/>
          </p:cNvSpPr>
          <p:nvPr/>
        </p:nvSpPr>
        <p:spPr bwMode="auto">
          <a:xfrm>
            <a:off x="323528" y="5891213"/>
            <a:ext cx="2499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«Чокнутые», 1991 г.</a:t>
            </a:r>
          </a:p>
        </p:txBody>
      </p:sp>
      <p:pic>
        <p:nvPicPr>
          <p:cNvPr id="44041" name="Picture 5" descr="D:\Воробьева\Кино и актеры\Картинки для презентации\screenshot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138" y="3644900"/>
            <a:ext cx="2921000" cy="219233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9400" name="Прямоугольник 9"/>
          <p:cNvSpPr>
            <a:spLocks noChangeArrowheads="1"/>
          </p:cNvSpPr>
          <p:nvPr/>
        </p:nvSpPr>
        <p:spPr bwMode="auto">
          <a:xfrm>
            <a:off x="2791592" y="6165304"/>
            <a:ext cx="286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«Небеса обетованные»,</a:t>
            </a:r>
          </a:p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1991 г.</a:t>
            </a:r>
          </a:p>
        </p:txBody>
      </p:sp>
      <p:pic>
        <p:nvPicPr>
          <p:cNvPr id="44043" name="Picture 6" descr="D:\Воробьева\Кино и актеры\Картинки для презентации\7795-002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2771775" y="4005064"/>
            <a:ext cx="2924175" cy="219233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9402" name="Прямоугольник 11"/>
          <p:cNvSpPr>
            <a:spLocks noChangeArrowheads="1"/>
          </p:cNvSpPr>
          <p:nvPr/>
        </p:nvSpPr>
        <p:spPr bwMode="auto">
          <a:xfrm>
            <a:off x="5652120" y="5805488"/>
            <a:ext cx="29703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«Виват, гардемарины!»,</a:t>
            </a:r>
          </a:p>
          <a:p>
            <a:pPr algn="ctr"/>
            <a:r>
              <a:rPr lang="ru-RU" sz="2000" b="1" i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1991 г.</a:t>
            </a:r>
          </a:p>
        </p:txBody>
      </p:sp>
      <p:pic>
        <p:nvPicPr>
          <p:cNvPr id="44045" name="Picture 7" descr="D:\Воробьева\Кино и актеры\Картинки для презентации\6486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3644900"/>
            <a:ext cx="2947988" cy="2192338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4037" name="Picture 3" descr="D:\Воробьева\Кино и актеры\Картинки для презентации\11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8438" y="549275"/>
            <a:ext cx="2973387" cy="2159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4039" name="Picture 4" descr="D:\Воробьева\Кино и актеры\Картинки для презентации\155762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5534025" y="188913"/>
            <a:ext cx="2879725" cy="2160587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D:\Мои документы\Воробьева\Кино и актеры\Картинки для презентации\4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167336" y="629974"/>
            <a:ext cx="6013176" cy="344709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Кино является 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невероятным видом 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искусства,  Где каждый 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Зритель  обязательно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найдет  для себя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что-то по  </a:t>
            </a:r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душе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D:\Мои документы\Воробьева\Кино и актеры\Картинки для презентации\matrix-reload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852738"/>
            <a:ext cx="5889625" cy="258762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156" name="Picture 4" descr="D:\Мои документы\Воробьева\Кино и актеры\Картинки для презентации\Jurassic-Park-1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75"/>
            <a:ext cx="4111625" cy="23145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154" name="Picture 2" descr="D:\Мои документы\Воробьева\Кино и актеры\Картинки для презентации\1240x620.jpg"/>
          <p:cNvPicPr>
            <a:picLocks noChangeAspect="1" noChangeArrowheads="1"/>
          </p:cNvPicPr>
          <p:nvPr/>
        </p:nvPicPr>
        <p:blipFill>
          <a:blip r:embed="rId5" cstate="print"/>
          <a:srcRect r="885"/>
          <a:stretch>
            <a:fillRect/>
          </a:stretch>
        </p:blipFill>
        <p:spPr bwMode="auto">
          <a:xfrm>
            <a:off x="3779838" y="836613"/>
            <a:ext cx="4679950" cy="236061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088" y="5876925"/>
            <a:ext cx="74168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2100" b="1" dirty="0">
                <a:ln w="3175">
                  <a:noFill/>
                </a:ln>
                <a:solidFill>
                  <a:srgbClr val="823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Современные спецэффекты и графика позволяют сделать</a:t>
            </a:r>
          </a:p>
          <a:p>
            <a:pPr algn="ctr">
              <a:spcAft>
                <a:spcPts val="600"/>
              </a:spcAft>
              <a:defRPr/>
            </a:pPr>
            <a:r>
              <a:rPr lang="ru-RU" sz="2100" b="1" dirty="0">
                <a:ln w="3175">
                  <a:noFill/>
                </a:ln>
                <a:solidFill>
                  <a:srgbClr val="823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завораживающей кинематографическую </a:t>
            </a:r>
            <a:r>
              <a:rPr lang="ru-RU" sz="2100" b="1" dirty="0" smtClean="0">
                <a:ln w="3175">
                  <a:noFill/>
                </a:ln>
                <a:solidFill>
                  <a:srgbClr val="823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реальность</a:t>
            </a:r>
            <a:endParaRPr lang="ru-RU" sz="2100" b="1" dirty="0">
              <a:ln w="3175">
                <a:noFill/>
              </a:ln>
              <a:solidFill>
                <a:srgbClr val="82302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7" name="Picture 5" descr="D:\Мои документы\Воробьева\Кино и актеры\Картинки для презентации\1449105092_777.jpg"/>
          <p:cNvPicPr>
            <a:picLocks noChangeAspect="1" noChangeArrowheads="1"/>
          </p:cNvPicPr>
          <p:nvPr/>
        </p:nvPicPr>
        <p:blipFill>
          <a:blip r:embed="rId6" cstate="print"/>
          <a:srcRect t="25950" b="11206"/>
          <a:stretch>
            <a:fillRect/>
          </a:stretch>
        </p:blipFill>
        <p:spPr bwMode="auto">
          <a:xfrm>
            <a:off x="5435600" y="3644900"/>
            <a:ext cx="2908300" cy="20875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Воробьева\Кино и актеры\Картинки для презентации\520767_w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293096"/>
            <a:ext cx="2857500" cy="2276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5" name="Picture 3" descr="D:\Воробьева\Кино и актеры\Картинки для презентации\806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5126"/>
            <a:ext cx="2478774" cy="3205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436" name="Picture 4" descr="D:\Воробьева\Кино и актеры\Картинки для презентации\main________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542640"/>
            <a:ext cx="2553717" cy="3830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78204" y="332656"/>
            <a:ext cx="6016775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Фаина   Георгиевна</a:t>
            </a:r>
          </a:p>
          <a:p>
            <a:pPr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71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Раневская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0325" y="1773238"/>
            <a:ext cx="396875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августа 1896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июля 1984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24525" y="3030538"/>
            <a:ext cx="2847975" cy="830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Советская актриса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 и кино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-71438" y="3645025"/>
            <a:ext cx="3203576" cy="31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24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19 лет уехала </a:t>
            </a:r>
          </a:p>
          <a:p>
            <a:pPr algn="ctr">
              <a:spcBef>
                <a:spcPts val="200"/>
              </a:spcBef>
            </a:pPr>
            <a:r>
              <a:rPr lang="ru-RU" sz="24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Москву учиться</a:t>
            </a:r>
          </a:p>
          <a:p>
            <a:pPr algn="ctr">
              <a:spcBef>
                <a:spcPts val="200"/>
              </a:spcBef>
            </a:pPr>
            <a:r>
              <a:rPr lang="ru-RU" sz="24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на профессиональную актрису, из-за чего </a:t>
            </a:r>
          </a:p>
          <a:p>
            <a:pPr algn="ctr">
              <a:spcBef>
                <a:spcPts val="200"/>
              </a:spcBef>
            </a:pPr>
            <a:r>
              <a:rPr lang="ru-RU" sz="24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у нее разорвались</a:t>
            </a:r>
          </a:p>
          <a:p>
            <a:pPr algn="ctr">
              <a:spcBef>
                <a:spcPts val="200"/>
              </a:spcBef>
            </a:pPr>
            <a:r>
              <a:rPr lang="ru-RU" sz="24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отношения с родителями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Мои документы\Воробьева\Кино и актеры\Картинки для презентации\Istoriya-Rossiyskogo-Kino.jpg"/>
          <p:cNvPicPr>
            <a:picLocks noChangeAspect="1" noChangeArrowheads="1"/>
          </p:cNvPicPr>
          <p:nvPr/>
        </p:nvPicPr>
        <p:blipFill>
          <a:blip r:embed="rId3" cstate="print"/>
          <a:srcRect l="3122" r="2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Воробьева\Кино и актеры\Картинки для презентации\8060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1774959" cy="2295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D:\Воробьева\Кино и актеры\Картинки для презентации\yurij-nikulin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692695"/>
            <a:ext cx="1800200" cy="2400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D:\Воробьева\Кино и актеры\Картинки для презентации\batalov_255.jpg"/>
          <p:cNvPicPr>
            <a:picLocks noChangeAspect="1" noChangeArrowheads="1"/>
          </p:cNvPicPr>
          <p:nvPr/>
        </p:nvPicPr>
        <p:blipFill>
          <a:blip r:embed="rId5" cstate="print"/>
          <a:srcRect r="3870"/>
          <a:stretch>
            <a:fillRect/>
          </a:stretch>
        </p:blipFill>
        <p:spPr bwMode="auto">
          <a:xfrm>
            <a:off x="3624895" y="260648"/>
            <a:ext cx="1379153" cy="2187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6" descr="D:\Воробьева\Кино и актеры\Картинки для презентации\173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3191" y="764704"/>
            <a:ext cx="1481017" cy="2314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3" descr="D:\Воробьева\Кино и актеры\Картинки для презентации\alisa-freyndlikh.2jp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 l="13181" r="17622"/>
          <a:stretch>
            <a:fillRect/>
          </a:stretch>
        </p:blipFill>
        <p:spPr bwMode="auto">
          <a:xfrm>
            <a:off x="6444208" y="260647"/>
            <a:ext cx="2016224" cy="1872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3" descr="D:\Мои документы\Воробьева\Кино и актеры\Картинки для презентации\1431679078-lyudmila-gurchenk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293096"/>
            <a:ext cx="1666545" cy="2175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3" descr="D:\Воробьева\Кино и актеры\Картинки для презентации\Миронов,_Андрей_Александрович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688" y="3644054"/>
            <a:ext cx="1728838" cy="2593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2" descr="D:\Воробьева\Кино и актеры\Картинки для презентации\250px-Высоцкий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19872" y="4293096"/>
            <a:ext cx="1471879" cy="2239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D:\Воробьева\Кино и актеры\Картинки для презентации\foto-nikita-mihalkov-v-molodosti-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/>
            </a:extLst>
          </a:blip>
          <a:srcRect l="21897" b="5674"/>
          <a:stretch/>
        </p:blipFill>
        <p:spPr bwMode="auto">
          <a:xfrm>
            <a:off x="4788024" y="3672408"/>
            <a:ext cx="1998090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3" descr="D:\Воробьева\Кино и актеры\Картинки для презентации\gundareva_mediu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660232" y="4240753"/>
            <a:ext cx="1656184" cy="2329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12776"/>
            <a:ext cx="6909264" cy="2123658"/>
          </a:xfrm>
          <a:prstGeom prst="rect">
            <a:avLst/>
          </a:prstGeom>
          <a:noFill/>
          <a:effectLst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defRPr/>
            </a:pPr>
            <a:r>
              <a:rPr lang="ru-RU" sz="6600" b="1" cap="all" dirty="0">
                <a:ln/>
                <a:solidFill>
                  <a:schemeClr val="accent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Воробьева\Кино и актеры\Картинки для презентации\14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3455987" cy="26685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9" name="Picture 3" descr="D:\Воробьева\Кино и актеры\Картинки для презентации\140337.jpg"/>
          <p:cNvPicPr>
            <a:picLocks noChangeAspect="1" noChangeArrowheads="1"/>
          </p:cNvPicPr>
          <p:nvPr/>
        </p:nvPicPr>
        <p:blipFill>
          <a:blip r:embed="rId4" cstate="print"/>
          <a:srcRect t="2249" r="9142" b="2382"/>
          <a:stretch>
            <a:fillRect/>
          </a:stretch>
        </p:blipFill>
        <p:spPr bwMode="auto">
          <a:xfrm>
            <a:off x="4572000" y="333375"/>
            <a:ext cx="3384550" cy="26638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0" name="Picture 4" descr="D:\Воробьева\Кино и актеры\Картинки для презентации\411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643313"/>
            <a:ext cx="3529012" cy="26622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2988" y="2987675"/>
            <a:ext cx="21447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«Пышка», 1934 г.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34925" y="6308725"/>
            <a:ext cx="434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«Ошибка инженера Кочина», 1939 г.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4500563" y="2997200"/>
            <a:ext cx="3452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«Человек в футляре», 1939 г.</a:t>
            </a:r>
          </a:p>
        </p:txBody>
      </p:sp>
      <p:pic>
        <p:nvPicPr>
          <p:cNvPr id="19461" name="Picture 5" descr="D:\Воробьева\Кино и актеры\Картинки для презентации\3796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3644900"/>
            <a:ext cx="3744912" cy="26431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5148263" y="6300788"/>
            <a:ext cx="2541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«Подкидыш», 1939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Воробьева\Кино и актеры\Картинки для презентации\58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8913"/>
            <a:ext cx="2879725" cy="292576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1042988" y="3068638"/>
            <a:ext cx="2212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«Свадьба», 1944 г.</a:t>
            </a: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5435600" y="3068638"/>
            <a:ext cx="196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«Весна», 1947 г.</a:t>
            </a:r>
          </a:p>
        </p:txBody>
      </p:sp>
      <p:pic>
        <p:nvPicPr>
          <p:cNvPr id="20483" name="Picture 3" descr="D:\Воробьева\Кино и актеры\Картинки для презентации\267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88913"/>
            <a:ext cx="3716337" cy="28908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4" name="Picture 4" descr="D:\Воробьева\Кино и актеры\Картинки для презентации\98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644900"/>
            <a:ext cx="3455987" cy="260191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1108075" y="6227763"/>
            <a:ext cx="226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«Золушка», 1947 г.</a:t>
            </a:r>
          </a:p>
        </p:txBody>
      </p:sp>
      <p:pic>
        <p:nvPicPr>
          <p:cNvPr id="20485" name="Picture 5" descr="D:\Воробьева\Кино и актеры\Картинки для презентации\407787.jpg"/>
          <p:cNvPicPr>
            <a:picLocks noChangeAspect="1" noChangeArrowheads="1"/>
          </p:cNvPicPr>
          <p:nvPr/>
        </p:nvPicPr>
        <p:blipFill>
          <a:blip r:embed="rId6" cstate="print"/>
          <a:srcRect r="38231" b="2164"/>
          <a:stretch>
            <a:fillRect/>
          </a:stretch>
        </p:blipFill>
        <p:spPr bwMode="auto">
          <a:xfrm>
            <a:off x="4719638" y="3644900"/>
            <a:ext cx="3381375" cy="259238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4552950" y="6176963"/>
            <a:ext cx="3906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«Сегодня – новый аттракцион»,</a:t>
            </a:r>
          </a:p>
          <a:p>
            <a:pPr algn="ctr"/>
            <a:r>
              <a:rPr lang="ru-RU" sz="2000" b="1" i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1965 г.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Мои документы\Воробьева\Кино и актеры\Воробьева\1 - 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633538"/>
            <a:ext cx="3240088" cy="503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3" name="Прямоугольник 10"/>
          <p:cNvSpPr>
            <a:spLocks noChangeArrowheads="1"/>
          </p:cNvSpPr>
          <p:nvPr/>
        </p:nvSpPr>
        <p:spPr bwMode="auto">
          <a:xfrm>
            <a:off x="3563938" y="1671638"/>
            <a:ext cx="5580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1950">
              <a:spcAft>
                <a:spcPts val="600"/>
              </a:spcAft>
            </a:pPr>
            <a:r>
              <a:rPr lang="ru-RU" sz="2000" b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Скороходов Г. А.  Разговоры  с Раневской / Г. А. Скороходов. - М. : АСТ , 2006. - 411 с.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3044" y="188640"/>
            <a:ext cx="7710764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10245" name="Прямоугольник 12"/>
          <p:cNvSpPr>
            <a:spLocks noChangeArrowheads="1"/>
          </p:cNvSpPr>
          <p:nvPr/>
        </p:nvSpPr>
        <p:spPr bwMode="auto">
          <a:xfrm>
            <a:off x="3635375" y="2420888"/>
            <a:ext cx="48974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В издание вошли уникальные материалы:  записи бесед киножурналиста Глеба Скороходова с Раневской, страницы ее писем и дневников. Автор попытался </a:t>
            </a:r>
          </a:p>
          <a:p>
            <a:pPr algn="ctr"/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запечатлеть неординарный образ великой актрисы в театре, в кино и в жизни, ее особые взаимоотношения с Сергеем Эйзенштейном, Верой </a:t>
            </a:r>
            <a:r>
              <a:rPr lang="ru-RU" sz="2200" b="1" dirty="0" err="1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Марецкой</a:t>
            </a:r>
            <a:r>
              <a:rPr lang="ru-RU" sz="2200" b="1" dirty="0">
                <a:solidFill>
                  <a:srgbClr val="82302E"/>
                </a:solidFill>
                <a:latin typeface="Times New Roman" pitchFamily="18" charset="0"/>
                <a:cs typeface="Times New Roman" pitchFamily="18" charset="0"/>
              </a:rPr>
              <a:t>, Анной Ахматовой, Любовью Орловой и другими</a:t>
            </a:r>
          </a:p>
        </p:txBody>
      </p:sp>
    </p:spTree>
  </p:cSld>
  <p:clrMapOvr>
    <a:masterClrMapping/>
  </p:clrMapOvr>
  <p:transition advTm="12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1858</Words>
  <Application>Microsoft Office PowerPoint</Application>
  <PresentationFormat>Экран (4:3)</PresentationFormat>
  <Paragraphs>325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krisanova_tn</cp:lastModifiedBy>
  <cp:revision>209</cp:revision>
  <dcterms:created xsi:type="dcterms:W3CDTF">2016-11-06T15:19:45Z</dcterms:created>
  <dcterms:modified xsi:type="dcterms:W3CDTF">2016-12-15T06:36:56Z</dcterms:modified>
</cp:coreProperties>
</file>